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25"/>
  </p:notesMasterIdLst>
  <p:sldIdLst>
    <p:sldId id="275" r:id="rId2"/>
    <p:sldId id="324" r:id="rId3"/>
    <p:sldId id="308" r:id="rId4"/>
    <p:sldId id="281" r:id="rId5"/>
    <p:sldId id="282" r:id="rId6"/>
    <p:sldId id="323" r:id="rId7"/>
    <p:sldId id="320" r:id="rId8"/>
    <p:sldId id="321" r:id="rId9"/>
    <p:sldId id="322" r:id="rId10"/>
    <p:sldId id="287" r:id="rId11"/>
    <p:sldId id="284" r:id="rId12"/>
    <p:sldId id="318" r:id="rId13"/>
    <p:sldId id="309" r:id="rId14"/>
    <p:sldId id="313" r:id="rId15"/>
    <p:sldId id="310" r:id="rId16"/>
    <p:sldId id="314" r:id="rId17"/>
    <p:sldId id="316" r:id="rId18"/>
    <p:sldId id="312" r:id="rId19"/>
    <p:sldId id="285" r:id="rId20"/>
    <p:sldId id="317" r:id="rId21"/>
    <p:sldId id="311" r:id="rId22"/>
    <p:sldId id="294" r:id="rId23"/>
    <p:sldId id="27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374"/>
    <a:srgbClr val="299B96"/>
    <a:srgbClr val="E7E8EC"/>
    <a:srgbClr val="CBCFD6"/>
    <a:srgbClr val="004174"/>
    <a:srgbClr val="003D6D"/>
    <a:srgbClr val="1B2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54" autoAdjust="0"/>
  </p:normalViewPr>
  <p:slideViewPr>
    <p:cSldViewPr snapToGrid="0">
      <p:cViewPr varScale="1">
        <p:scale>
          <a:sx n="89" d="100"/>
          <a:sy n="89" d="100"/>
        </p:scale>
        <p:origin x="22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5EA7-9A42-4DFE-8BAE-66CF57534BDF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B253-91B2-42EF-902E-7B0EDCDE8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rezumat</a:t>
            </a:r>
            <a:r>
              <a:rPr lang="en-US" dirty="0"/>
              <a:t> al </a:t>
            </a:r>
            <a:r>
              <a:rPr lang="en-US" dirty="0" err="1"/>
              <a:t>celor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Git pe care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le </a:t>
            </a:r>
            <a:r>
              <a:rPr lang="en-US" dirty="0" err="1"/>
              <a:t>cunoașteți</a:t>
            </a:r>
            <a:r>
              <a:rPr lang="en-US" dirty="0"/>
              <a:t>. Git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versionare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puternic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esențial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en-US" dirty="0" err="1"/>
              <a:t>proiectelor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echipă</a:t>
            </a:r>
            <a:r>
              <a:rPr lang="en-US" dirty="0"/>
              <a:t>.</a:t>
            </a:r>
          </a:p>
          <a:p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primul</a:t>
            </a:r>
            <a:r>
              <a:rPr lang="en-US" b="1" dirty="0"/>
              <a:t> </a:t>
            </a:r>
            <a:r>
              <a:rPr lang="en-US" b="1" dirty="0" err="1"/>
              <a:t>rând</a:t>
            </a:r>
            <a:r>
              <a:rPr lang="en-US" b="1" dirty="0"/>
              <a:t>, </a:t>
            </a:r>
            <a:r>
              <a:rPr lang="en-US" b="1" dirty="0" err="1"/>
              <a:t>comenzile</a:t>
            </a:r>
            <a:r>
              <a:rPr lang="en-US" b="1" dirty="0"/>
              <a:t> de </a:t>
            </a:r>
            <a:r>
              <a:rPr lang="en-US" b="1" dirty="0" err="1"/>
              <a:t>bază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git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inițializează</a:t>
            </a:r>
            <a:r>
              <a:rPr lang="en-US" dirty="0"/>
              <a:t> un </a:t>
            </a:r>
            <a:r>
              <a:rPr lang="en-US" dirty="0" err="1"/>
              <a:t>nou</a:t>
            </a:r>
            <a:r>
              <a:rPr lang="en-US" dirty="0"/>
              <a:t> </a:t>
            </a:r>
            <a:r>
              <a:rPr lang="en-US" dirty="0" err="1"/>
              <a:t>depozit</a:t>
            </a:r>
            <a:r>
              <a:rPr lang="en-US" dirty="0"/>
              <a:t> Git.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git clone </a:t>
            </a:r>
            <a:r>
              <a:rPr lang="en-US" dirty="0" err="1"/>
              <a:t>copiază</a:t>
            </a:r>
            <a:r>
              <a:rPr lang="en-US" dirty="0"/>
              <a:t> un </a:t>
            </a:r>
            <a:r>
              <a:rPr lang="en-US" dirty="0" err="1"/>
              <a:t>depozit</a:t>
            </a:r>
            <a:r>
              <a:rPr lang="en-US" dirty="0"/>
              <a:t> existent de pe un server.</a:t>
            </a:r>
          </a:p>
          <a:p>
            <a:r>
              <a:rPr lang="en-US" b="1" dirty="0" err="1"/>
              <a:t>Apoi</a:t>
            </a:r>
            <a:r>
              <a:rPr lang="en-US" b="1" dirty="0"/>
              <a:t>, </a:t>
            </a:r>
            <a:r>
              <a:rPr lang="en-US" b="1" dirty="0" err="1"/>
              <a:t>comenzile</a:t>
            </a:r>
            <a:r>
              <a:rPr lang="en-US" b="1" dirty="0"/>
              <a:t> de </a:t>
            </a:r>
            <a:r>
              <a:rPr lang="en-US" b="1" dirty="0" err="1"/>
              <a:t>sincronizare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git fetch </a:t>
            </a:r>
            <a:r>
              <a:rPr lang="en-US" dirty="0" err="1"/>
              <a:t>aduce</a:t>
            </a:r>
            <a:r>
              <a:rPr lang="en-US" dirty="0"/>
              <a:t> </a:t>
            </a:r>
            <a:r>
              <a:rPr lang="en-US" dirty="0" err="1"/>
              <a:t>modificările</a:t>
            </a:r>
            <a:r>
              <a:rPr lang="en-US" dirty="0"/>
              <a:t> de pe server, </a:t>
            </a:r>
            <a:r>
              <a:rPr lang="en-US" dirty="0" err="1"/>
              <a:t>fără</a:t>
            </a:r>
            <a:r>
              <a:rPr lang="en-US" dirty="0"/>
              <a:t> a le integra.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git pull </a:t>
            </a:r>
            <a:r>
              <a:rPr lang="en-US" dirty="0" err="1"/>
              <a:t>aduce</a:t>
            </a:r>
            <a:r>
              <a:rPr lang="en-US" dirty="0"/>
              <a:t> </a:t>
            </a:r>
            <a:r>
              <a:rPr lang="en-US" dirty="0" err="1"/>
              <a:t>modificările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le </a:t>
            </a:r>
            <a:r>
              <a:rPr lang="en-US" dirty="0" err="1"/>
              <a:t>îmbină</a:t>
            </a:r>
            <a:r>
              <a:rPr lang="en-US" dirty="0"/>
              <a:t> direct </a:t>
            </a:r>
            <a:r>
              <a:rPr lang="en-US" dirty="0" err="1"/>
              <a:t>în</a:t>
            </a:r>
            <a:r>
              <a:rPr lang="en-US" dirty="0"/>
              <a:t> branch-</a:t>
            </a:r>
            <a:r>
              <a:rPr lang="en-US" dirty="0" err="1"/>
              <a:t>ul</a:t>
            </a:r>
            <a:r>
              <a:rPr lang="en-US" dirty="0"/>
              <a:t> local.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git push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modificările</a:t>
            </a:r>
            <a:r>
              <a:rPr lang="en-US" dirty="0"/>
              <a:t> locale </a:t>
            </a:r>
            <a:r>
              <a:rPr lang="en-US" dirty="0" err="1"/>
              <a:t>către</a:t>
            </a:r>
            <a:r>
              <a:rPr lang="en-US" dirty="0"/>
              <a:t> server.</a:t>
            </a:r>
          </a:p>
          <a:p>
            <a:r>
              <a:rPr lang="en-US" b="1" dirty="0" err="1"/>
              <a:t>Pentru</a:t>
            </a:r>
            <a:r>
              <a:rPr lang="en-US" b="1" dirty="0"/>
              <a:t> </a:t>
            </a:r>
            <a:r>
              <a:rPr lang="en-US" b="1" dirty="0" err="1"/>
              <a:t>gestionarea</a:t>
            </a:r>
            <a:r>
              <a:rPr lang="en-US" b="1" dirty="0"/>
              <a:t> branch-</a:t>
            </a:r>
            <a:r>
              <a:rPr lang="en-US" b="1" dirty="0" err="1"/>
              <a:t>urilor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git branch </a:t>
            </a:r>
            <a:r>
              <a:rPr lang="en-US" dirty="0" err="1"/>
              <a:t>afișează</a:t>
            </a:r>
            <a:r>
              <a:rPr lang="en-US" dirty="0"/>
              <a:t> branch-urile </a:t>
            </a:r>
            <a:r>
              <a:rPr lang="en-US" dirty="0" err="1"/>
              <a:t>disponibile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git checkout </a:t>
            </a:r>
            <a:r>
              <a:rPr lang="en-US" dirty="0" err="1"/>
              <a:t>schimbă</a:t>
            </a:r>
            <a:r>
              <a:rPr lang="en-US" dirty="0"/>
              <a:t> branch-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git merge </a:t>
            </a:r>
            <a:r>
              <a:rPr lang="en-US" dirty="0" err="1"/>
              <a:t>unește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branch-</a:t>
            </a:r>
            <a:r>
              <a:rPr lang="en-US" dirty="0" err="1"/>
              <a:t>uri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9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vorbim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grep. </a:t>
            </a:r>
            <a:r>
              <a:rPr lang="en-US" dirty="0" err="1"/>
              <a:t>Imaginați-vă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aveți</a:t>
            </a:r>
            <a:r>
              <a:rPr lang="en-US" dirty="0"/>
              <a:t> o carte mare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vreți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găsiți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paginile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</a:t>
            </a:r>
            <a:r>
              <a:rPr lang="en-US" dirty="0" err="1"/>
              <a:t>cuvântul</a:t>
            </a:r>
            <a:r>
              <a:rPr lang="en-US" dirty="0"/>
              <a:t> „</a:t>
            </a:r>
            <a:r>
              <a:rPr lang="en-US" dirty="0" err="1"/>
              <a:t>programare</a:t>
            </a:r>
            <a:r>
              <a:rPr lang="en-US" dirty="0"/>
              <a:t>”. grep </a:t>
            </a:r>
            <a:r>
              <a:rPr lang="en-US" dirty="0" err="1"/>
              <a:t>este</a:t>
            </a:r>
            <a:r>
              <a:rPr lang="en-US" dirty="0"/>
              <a:t> ca un </a:t>
            </a:r>
            <a:r>
              <a:rPr lang="en-US" dirty="0" err="1"/>
              <a:t>prieten</a:t>
            </a:r>
            <a:r>
              <a:rPr lang="en-US" dirty="0"/>
              <a:t> care face </a:t>
            </a:r>
            <a:r>
              <a:rPr lang="en-US" dirty="0" err="1"/>
              <a:t>asta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! Este o </a:t>
            </a:r>
            <a:r>
              <a:rPr lang="en-US" dirty="0" err="1"/>
              <a:t>comandă</a:t>
            </a:r>
            <a:r>
              <a:rPr lang="en-US" dirty="0"/>
              <a:t> care </a:t>
            </a:r>
            <a:r>
              <a:rPr lang="en-US" dirty="0" err="1"/>
              <a:t>caută</a:t>
            </a:r>
            <a:r>
              <a:rPr lang="en-US" dirty="0"/>
              <a:t> un </a:t>
            </a:r>
            <a:r>
              <a:rPr lang="en-US" dirty="0" err="1"/>
              <a:t>anumit</a:t>
            </a:r>
            <a:r>
              <a:rPr lang="en-US" dirty="0"/>
              <a:t> </a:t>
            </a:r>
            <a:r>
              <a:rPr lang="en-US" dirty="0" err="1"/>
              <a:t>cuvânt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model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</a:t>
            </a:r>
            <a:r>
              <a:rPr lang="en-US" dirty="0" err="1"/>
              <a:t>acel</a:t>
            </a:r>
            <a:r>
              <a:rPr lang="en-US" dirty="0"/>
              <a:t> </a:t>
            </a:r>
            <a:r>
              <a:rPr lang="en-US" dirty="0" err="1"/>
              <a:t>cuvânt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 </a:t>
            </a:r>
            <a:r>
              <a:rPr lang="en-US" dirty="0" err="1"/>
              <a:t>exemplu</a:t>
            </a:r>
            <a:r>
              <a:rPr lang="en-US" dirty="0"/>
              <a:t>: grep [</a:t>
            </a:r>
            <a:r>
              <a:rPr lang="en-US" dirty="0" err="1"/>
              <a:t>opțiuni</a:t>
            </a:r>
            <a:r>
              <a:rPr lang="en-US" dirty="0"/>
              <a:t>] </a:t>
            </a:r>
            <a:r>
              <a:rPr lang="en-US" dirty="0" err="1"/>
              <a:t>cuvânt</a:t>
            </a:r>
            <a:r>
              <a:rPr lang="en-US" dirty="0"/>
              <a:t>(care e search pattern-</a:t>
            </a:r>
            <a:r>
              <a:rPr lang="en-US" dirty="0" err="1"/>
              <a:t>ul</a:t>
            </a:r>
            <a:r>
              <a:rPr lang="en-US" dirty="0"/>
              <a:t> din imagine)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fișierul</a:t>
            </a:r>
            <a:r>
              <a:rPr lang="en-US" dirty="0"/>
              <a:t> in care </a:t>
            </a:r>
            <a:r>
              <a:rPr lang="en-US" dirty="0" err="1"/>
              <a:t>facem</a:t>
            </a:r>
            <a:r>
              <a:rPr lang="en-US" dirty="0"/>
              <a:t> </a:t>
            </a:r>
            <a:r>
              <a:rPr lang="en-US" dirty="0" err="1"/>
              <a:t>cautarea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înseamnă</a:t>
            </a:r>
            <a:r>
              <a:rPr lang="en-US" dirty="0"/>
              <a:t>: „</a:t>
            </a:r>
            <a:r>
              <a:rPr lang="en-US" dirty="0" err="1"/>
              <a:t>Caută</a:t>
            </a:r>
            <a:r>
              <a:rPr lang="en-US" dirty="0"/>
              <a:t> </a:t>
            </a:r>
            <a:r>
              <a:rPr lang="en-US" dirty="0" err="1"/>
              <a:t>cuvântul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fișierul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”.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vreau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găsesc</a:t>
            </a:r>
            <a:r>
              <a:rPr lang="en-US" dirty="0"/>
              <a:t> </a:t>
            </a:r>
            <a:r>
              <a:rPr lang="en-US" dirty="0" err="1"/>
              <a:t>cuvântul</a:t>
            </a:r>
            <a:r>
              <a:rPr lang="en-US" dirty="0"/>
              <a:t> „informatica”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numit</a:t>
            </a:r>
            <a:r>
              <a:rPr lang="en-US" dirty="0"/>
              <a:t> carte.txt, </a:t>
            </a:r>
            <a:r>
              <a:rPr lang="en-US" dirty="0" err="1"/>
              <a:t>scriu</a:t>
            </a:r>
            <a:r>
              <a:rPr lang="en-US" dirty="0"/>
              <a:t>: grep informatica carte.txt. </a:t>
            </a:r>
            <a:r>
              <a:rPr lang="en-US" dirty="0" err="1"/>
              <a:t>Iar</a:t>
            </a:r>
            <a:r>
              <a:rPr lang="en-US" dirty="0"/>
              <a:t> grep ne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arata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</a:t>
            </a:r>
            <a:r>
              <a:rPr lang="en-US" dirty="0" err="1"/>
              <a:t>cuvantul</a:t>
            </a:r>
            <a:r>
              <a:rPr lang="en-US" dirty="0"/>
              <a:t> “informatica”.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in slide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care fac </a:t>
            </a:r>
            <a:r>
              <a:rPr lang="en-US" dirty="0" err="1"/>
              <a:t>lucruri</a:t>
            </a:r>
            <a:r>
              <a:rPr lang="en-US" dirty="0"/>
              <a:t> </a:t>
            </a:r>
            <a:r>
              <a:rPr lang="en-US" dirty="0" err="1"/>
              <a:t>asemănătoare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cut, tr, awk </a:t>
            </a:r>
            <a:r>
              <a:rPr lang="en-US" dirty="0" err="1"/>
              <a:t>sau</a:t>
            </a:r>
            <a:r>
              <a:rPr lang="en-US" dirty="0"/>
              <a:t> sed. Dar grep </a:t>
            </a:r>
            <a:r>
              <a:rPr lang="en-US" dirty="0" err="1"/>
              <a:t>este</a:t>
            </a:r>
            <a:r>
              <a:rPr lang="en-US" dirty="0"/>
              <a:t> cel </a:t>
            </a:r>
            <a:r>
              <a:rPr lang="en-US" dirty="0" err="1"/>
              <a:t>mai</a:t>
            </a:r>
            <a:r>
              <a:rPr lang="en-US" dirty="0"/>
              <a:t> bun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găsi</a:t>
            </a:r>
            <a:r>
              <a:rPr lang="en-US" dirty="0"/>
              <a:t> rapid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căutăm</a:t>
            </a:r>
            <a:r>
              <a:rPr lang="en-US" dirty="0"/>
              <a:t>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vreți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vedeți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opțiunile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grep, </a:t>
            </a:r>
            <a:r>
              <a:rPr lang="en-US" dirty="0" err="1"/>
              <a:t>puteți</a:t>
            </a:r>
            <a:r>
              <a:rPr lang="en-US" dirty="0"/>
              <a:t>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b="1" dirty="0"/>
              <a:t>man grep </a:t>
            </a:r>
            <a:r>
              <a:rPr lang="en-US" dirty="0" err="1"/>
              <a:t>în</a:t>
            </a:r>
            <a:r>
              <a:rPr lang="en-US" dirty="0"/>
              <a:t> terminal, ca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citiți</a:t>
            </a:r>
            <a:r>
              <a:rPr lang="en-US" dirty="0"/>
              <a:t> </a:t>
            </a:r>
            <a:r>
              <a:rPr lang="en-US" dirty="0" err="1"/>
              <a:t>manualul</a:t>
            </a:r>
            <a:r>
              <a:rPr lang="en-US" dirty="0"/>
              <a:t>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7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prezentare</a:t>
            </a:r>
            <a:r>
              <a:rPr lang="en-US" dirty="0"/>
              <a:t> o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dirty="0" err="1"/>
              <a:t>optiunile</a:t>
            </a:r>
            <a:r>
              <a:rPr lang="en-US" dirty="0"/>
              <a:t> grep, care consider ca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uzuale</a:t>
            </a:r>
            <a:r>
              <a:rPr lang="en-US" dirty="0"/>
              <a:t>, ca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facem</a:t>
            </a:r>
            <a:r>
              <a:rPr lang="en-US" dirty="0"/>
              <a:t> </a:t>
            </a:r>
            <a:r>
              <a:rPr lang="en-US" dirty="0" err="1"/>
              <a:t>comanda</a:t>
            </a:r>
            <a:r>
              <a:rPr lang="en-US" dirty="0"/>
              <a:t> grep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utila</a:t>
            </a:r>
            <a:r>
              <a:rPr lang="en-US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opțiuni</a:t>
            </a:r>
            <a:r>
              <a:rPr lang="en-US" dirty="0"/>
              <a:t> sunt ca </a:t>
            </a:r>
            <a:r>
              <a:rPr lang="en-US" dirty="0" err="1"/>
              <a:t>niște</a:t>
            </a:r>
            <a:r>
              <a:rPr lang="en-US" dirty="0"/>
              <a:t> </a:t>
            </a:r>
            <a:r>
              <a:rPr lang="en-US" dirty="0" err="1"/>
              <a:t>butoane</a:t>
            </a:r>
            <a:r>
              <a:rPr lang="en-US" dirty="0"/>
              <a:t> pe care le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apăsa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grep </a:t>
            </a:r>
            <a:r>
              <a:rPr lang="en-US" dirty="0" err="1"/>
              <a:t>funcționează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: </a:t>
            </a:r>
            <a:r>
              <a:rPr lang="en-US" dirty="0" err="1"/>
              <a:t>Ignoră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literele</a:t>
            </a:r>
            <a:r>
              <a:rPr lang="en-US" dirty="0"/>
              <a:t> sunt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scriu</a:t>
            </a:r>
            <a:r>
              <a:rPr lang="en-US" dirty="0"/>
              <a:t>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prieten</a:t>
            </a:r>
            <a:r>
              <a:rPr lang="en-US" dirty="0"/>
              <a:t> carte.txt,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găsi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„</a:t>
            </a:r>
            <a:r>
              <a:rPr lang="en-US" dirty="0" err="1"/>
              <a:t>Prieten</a:t>
            </a:r>
            <a:r>
              <a:rPr lang="en-US" dirty="0"/>
              <a:t>”, </a:t>
            </a:r>
            <a:r>
              <a:rPr lang="en-US" dirty="0" err="1"/>
              <a:t>și</a:t>
            </a:r>
            <a:r>
              <a:rPr lang="en-US" dirty="0"/>
              <a:t> „PRIETEN”.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-v: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NU </a:t>
            </a:r>
            <a:r>
              <a:rPr lang="en-US" dirty="0" err="1"/>
              <a:t>conțin</a:t>
            </a:r>
            <a:r>
              <a:rPr lang="en-US" dirty="0"/>
              <a:t> </a:t>
            </a:r>
            <a:r>
              <a:rPr lang="en-US" dirty="0" err="1"/>
              <a:t>cuvântul</a:t>
            </a:r>
            <a:r>
              <a:rPr lang="en-US" dirty="0"/>
              <a:t> </a:t>
            </a:r>
            <a:r>
              <a:rPr lang="en-US" dirty="0" err="1"/>
              <a:t>căutat</a:t>
            </a:r>
            <a:r>
              <a:rPr lang="en-US" dirty="0"/>
              <a:t>. Deci,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scriu</a:t>
            </a:r>
            <a:r>
              <a:rPr lang="en-US" dirty="0"/>
              <a:t> grep -v </a:t>
            </a:r>
            <a:r>
              <a:rPr lang="en-US" dirty="0" err="1"/>
              <a:t>prieten</a:t>
            </a:r>
            <a:r>
              <a:rPr lang="en-US" dirty="0"/>
              <a:t> carte.txt,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nu au „</a:t>
            </a:r>
            <a:r>
              <a:rPr lang="en-US" dirty="0" err="1"/>
              <a:t>prieten</a:t>
            </a:r>
            <a:r>
              <a:rPr lang="en-US" dirty="0"/>
              <a:t>”.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-A num: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câteva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de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</a:t>
            </a:r>
            <a:r>
              <a:rPr lang="en-US" dirty="0" err="1"/>
              <a:t>găsită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grep -A 2 </a:t>
            </a:r>
            <a:r>
              <a:rPr lang="en-US" dirty="0" err="1"/>
              <a:t>prieten</a:t>
            </a:r>
            <a:r>
              <a:rPr lang="en-US" dirty="0"/>
              <a:t> carte.txt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cu „</a:t>
            </a:r>
            <a:r>
              <a:rPr lang="en-US" dirty="0" err="1"/>
              <a:t>prieten</a:t>
            </a:r>
            <a:r>
              <a:rPr lang="en-US" dirty="0"/>
              <a:t>”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următoarele</a:t>
            </a:r>
            <a:r>
              <a:rPr lang="en-US" dirty="0"/>
              <a:t> 2 </a:t>
            </a:r>
            <a:r>
              <a:rPr lang="en-US" dirty="0" err="1"/>
              <a:t>linii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-B num: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de </a:t>
            </a:r>
            <a:r>
              <a:rPr lang="en-US" dirty="0" err="1"/>
              <a:t>dinainte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grep -B 2 </a:t>
            </a:r>
            <a:r>
              <a:rPr lang="en-US" dirty="0" err="1"/>
              <a:t>prieten</a:t>
            </a:r>
            <a:r>
              <a:rPr lang="en-US" dirty="0"/>
              <a:t> carte.txt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cu „</a:t>
            </a:r>
            <a:r>
              <a:rPr lang="en-US" dirty="0" err="1"/>
              <a:t>prieten</a:t>
            </a:r>
            <a:r>
              <a:rPr lang="en-US" dirty="0"/>
              <a:t>” </a:t>
            </a:r>
            <a:r>
              <a:rPr lang="en-US" dirty="0" err="1"/>
              <a:t>și</a:t>
            </a:r>
            <a:r>
              <a:rPr lang="en-US" dirty="0"/>
              <a:t> 2 </a:t>
            </a:r>
            <a:r>
              <a:rPr lang="en-US" dirty="0" err="1"/>
              <a:t>linii</a:t>
            </a:r>
            <a:r>
              <a:rPr lang="en-US" dirty="0"/>
              <a:t> de </a:t>
            </a:r>
            <a:r>
              <a:rPr lang="en-US" dirty="0" err="1"/>
              <a:t>dinainte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-C num: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de </a:t>
            </a:r>
            <a:r>
              <a:rPr lang="en-US" dirty="0" err="1"/>
              <a:t>dinainte</a:t>
            </a:r>
            <a:r>
              <a:rPr lang="en-US" dirty="0"/>
              <a:t>, </a:t>
            </a:r>
            <a:r>
              <a:rPr lang="en-US" dirty="0" err="1"/>
              <a:t>și</a:t>
            </a:r>
            <a:r>
              <a:rPr lang="en-US" dirty="0"/>
              <a:t> de </a:t>
            </a:r>
            <a:r>
              <a:rPr lang="en-US" dirty="0" err="1"/>
              <a:t>după</a:t>
            </a:r>
            <a:r>
              <a:rPr lang="en-US" dirty="0"/>
              <a:t>. -e: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un model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complicat</a:t>
            </a:r>
            <a:r>
              <a:rPr lang="en-US" dirty="0"/>
              <a:t>, </a:t>
            </a:r>
            <a:r>
              <a:rPr lang="en-US" dirty="0" err="1"/>
              <a:t>numit</a:t>
            </a:r>
            <a:r>
              <a:rPr lang="en-US" dirty="0"/>
              <a:t> </a:t>
            </a:r>
            <a:r>
              <a:rPr lang="en-US" dirty="0" err="1"/>
              <a:t>expresie</a:t>
            </a:r>
            <a:r>
              <a:rPr lang="en-US" dirty="0"/>
              <a:t> </a:t>
            </a:r>
            <a:r>
              <a:rPr lang="en-US" dirty="0" err="1"/>
              <a:t>regulată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-f: </a:t>
            </a:r>
            <a:r>
              <a:rPr lang="en-US" dirty="0" err="1"/>
              <a:t>Caută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-n: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numărul</a:t>
            </a:r>
            <a:r>
              <a:rPr lang="en-US" dirty="0"/>
              <a:t> </a:t>
            </a:r>
            <a:r>
              <a:rPr lang="en-US" dirty="0" err="1"/>
              <a:t>liniei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a </a:t>
            </a:r>
            <a:r>
              <a:rPr lang="en-US" dirty="0" err="1"/>
              <a:t>găsit</a:t>
            </a:r>
            <a:r>
              <a:rPr lang="en-US" dirty="0"/>
              <a:t> </a:t>
            </a:r>
            <a:r>
              <a:rPr lang="en-US" dirty="0" err="1"/>
              <a:t>cuvântul</a:t>
            </a:r>
            <a:r>
              <a:rPr lang="en-US" dirty="0"/>
              <a:t>.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opțiuni</a:t>
            </a:r>
            <a:r>
              <a:rPr lang="en-US" dirty="0"/>
              <a:t> fac grep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puternic</a:t>
            </a:r>
            <a:r>
              <a:rPr lang="en-US" dirty="0"/>
              <a:t>!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vreau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găsesc</a:t>
            </a:r>
            <a:r>
              <a:rPr lang="en-US" dirty="0"/>
              <a:t> „</a:t>
            </a:r>
            <a:r>
              <a:rPr lang="en-US" dirty="0" err="1"/>
              <a:t>prieten</a:t>
            </a:r>
            <a:r>
              <a:rPr lang="en-US" dirty="0"/>
              <a:t>”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văd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numerele</a:t>
            </a:r>
            <a:r>
              <a:rPr lang="en-US" dirty="0"/>
              <a:t> </a:t>
            </a:r>
            <a:r>
              <a:rPr lang="en-US" dirty="0" err="1"/>
              <a:t>liniilor</a:t>
            </a:r>
            <a:r>
              <a:rPr lang="en-US" dirty="0"/>
              <a:t>, </a:t>
            </a:r>
            <a:r>
              <a:rPr lang="en-US" dirty="0" err="1"/>
              <a:t>scriu</a:t>
            </a:r>
            <a:r>
              <a:rPr lang="en-US" dirty="0"/>
              <a:t>: grep -n </a:t>
            </a:r>
            <a:r>
              <a:rPr lang="en-US" dirty="0" err="1"/>
              <a:t>prieten</a:t>
            </a:r>
            <a:r>
              <a:rPr lang="en-US" dirty="0"/>
              <a:t> carte.txt.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77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Acum</a:t>
            </a:r>
            <a:r>
              <a:rPr lang="en-US" dirty="0">
                <a:effectLst/>
              </a:rPr>
              <a:t> as </a:t>
            </a:r>
            <a:r>
              <a:rPr lang="en-US" dirty="0" err="1">
                <a:effectLst/>
              </a:rPr>
              <a:t>vrea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vorbim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despre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expresii</a:t>
            </a:r>
            <a:r>
              <a:rPr lang="en-US" dirty="0">
                <a:effectLst/>
              </a:rPr>
              <a:t> regulate, </a:t>
            </a:r>
            <a:r>
              <a:rPr lang="en-US" dirty="0" err="1">
                <a:effectLst/>
              </a:rPr>
              <a:t>sau</a:t>
            </a:r>
            <a:r>
              <a:rPr lang="en-US" dirty="0">
                <a:effectLst/>
              </a:rPr>
              <a:t> pe </a:t>
            </a:r>
            <a:r>
              <a:rPr lang="en-US" dirty="0" err="1">
                <a:effectLst/>
              </a:rPr>
              <a:t>scurt</a:t>
            </a:r>
            <a:r>
              <a:rPr lang="en-US" dirty="0">
                <a:effectLst/>
              </a:rPr>
              <a:t>, regex. Ce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un regex? Este ca un model special pe care </a:t>
            </a:r>
            <a:r>
              <a:rPr lang="en-US" dirty="0" err="1">
                <a:effectLst/>
              </a:rPr>
              <a:t>îl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dăm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lui</a:t>
            </a:r>
            <a:r>
              <a:rPr lang="en-US" dirty="0">
                <a:effectLst/>
              </a:rPr>
              <a:t> grep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caute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ceva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complicat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decât</a:t>
            </a:r>
            <a:r>
              <a:rPr lang="en-US" dirty="0">
                <a:effectLst/>
              </a:rPr>
              <a:t> un </a:t>
            </a:r>
            <a:r>
              <a:rPr lang="en-US" dirty="0" err="1">
                <a:effectLst/>
              </a:rPr>
              <a:t>simplu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cuvânt</a:t>
            </a:r>
            <a:r>
              <a:rPr lang="en-US" dirty="0">
                <a:effectLst/>
              </a:rPr>
              <a:t>. De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, nu </a:t>
            </a:r>
            <a:r>
              <a:rPr lang="en-US" dirty="0" err="1">
                <a:effectLst/>
              </a:rPr>
              <a:t>doar</a:t>
            </a:r>
            <a:r>
              <a:rPr lang="en-US" dirty="0">
                <a:effectLst/>
              </a:rPr>
              <a:t> „informatica”, ci </a:t>
            </a:r>
            <a:r>
              <a:rPr lang="en-US" dirty="0" err="1">
                <a:effectLst/>
              </a:rPr>
              <a:t>poate</a:t>
            </a:r>
            <a:r>
              <a:rPr lang="en-US" dirty="0">
                <a:effectLst/>
              </a:rPr>
              <a:t> „</a:t>
            </a:r>
            <a:r>
              <a:rPr lang="en-US" dirty="0" err="1">
                <a:effectLst/>
              </a:rPr>
              <a:t>toate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cuvintele</a:t>
            </a:r>
            <a:r>
              <a:rPr lang="en-US" dirty="0">
                <a:effectLst/>
              </a:rPr>
              <a:t> care </a:t>
            </a:r>
            <a:r>
              <a:rPr lang="en-US" dirty="0" err="1">
                <a:effectLst/>
              </a:rPr>
              <a:t>încep</a:t>
            </a:r>
            <a:r>
              <a:rPr lang="en-US" dirty="0">
                <a:effectLst/>
              </a:rPr>
              <a:t> cu I”.</a:t>
            </a:r>
          </a:p>
          <a:p>
            <a:r>
              <a:rPr lang="en-US" dirty="0" err="1">
                <a:effectLst/>
              </a:rPr>
              <a:t>Expresiile</a:t>
            </a:r>
            <a:r>
              <a:rPr lang="en-US" dirty="0">
                <a:effectLst/>
              </a:rPr>
              <a:t> regulate sunt </a:t>
            </a:r>
            <a:r>
              <a:rPr lang="en-US" dirty="0" err="1">
                <a:effectLst/>
              </a:rPr>
              <a:t>folosite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a </a:t>
            </a:r>
            <a:r>
              <a:rPr lang="en-US" dirty="0" err="1">
                <a:effectLst/>
              </a:rPr>
              <a:t>găsi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a </a:t>
            </a:r>
            <a:r>
              <a:rPr lang="en-US" dirty="0" err="1">
                <a:effectLst/>
              </a:rPr>
              <a:t>extrage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informații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dintr</a:t>
            </a:r>
            <a:r>
              <a:rPr lang="en-US" dirty="0">
                <a:effectLst/>
              </a:rPr>
              <a:t>-un text. Ele sunt </a:t>
            </a:r>
            <a:r>
              <a:rPr lang="en-US" dirty="0" err="1">
                <a:effectLst/>
              </a:rPr>
              <a:t>foarte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populare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Unix, </a:t>
            </a:r>
            <a:r>
              <a:rPr lang="en-US" dirty="0" err="1">
                <a:effectLst/>
              </a:rPr>
              <a:t>unde</a:t>
            </a:r>
            <a:r>
              <a:rPr lang="en-US" dirty="0">
                <a:effectLst/>
              </a:rPr>
              <a:t> le </a:t>
            </a:r>
            <a:r>
              <a:rPr lang="en-US" dirty="0" err="1">
                <a:effectLst/>
              </a:rPr>
              <a:t>folosim</a:t>
            </a:r>
            <a:r>
              <a:rPr lang="en-US" dirty="0">
                <a:effectLst/>
              </a:rPr>
              <a:t> cu </a:t>
            </a:r>
            <a:r>
              <a:rPr lang="en-US" dirty="0" err="1">
                <a:effectLst/>
              </a:rPr>
              <a:t>comenzi</a:t>
            </a:r>
            <a:r>
              <a:rPr lang="en-US" dirty="0">
                <a:effectLst/>
              </a:rPr>
              <a:t> precum grep, sed, vi </a:t>
            </a:r>
            <a:r>
              <a:rPr lang="en-US" dirty="0" err="1">
                <a:effectLst/>
              </a:rPr>
              <a:t>sau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chiar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limbaje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programare</a:t>
            </a:r>
            <a:r>
              <a:rPr lang="en-US" dirty="0">
                <a:effectLst/>
              </a:rPr>
              <a:t> precum Python.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De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dacă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vreau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găsesc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toate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liniile</a:t>
            </a:r>
            <a:r>
              <a:rPr lang="en-US" dirty="0">
                <a:effectLst/>
              </a:rPr>
              <a:t> care </a:t>
            </a:r>
            <a:r>
              <a:rPr lang="en-US" dirty="0" err="1">
                <a:effectLst/>
              </a:rPr>
              <a:t>conțin</a:t>
            </a:r>
            <a:r>
              <a:rPr lang="en-US" dirty="0">
                <a:effectLst/>
              </a:rPr>
              <a:t> „informatica” </a:t>
            </a:r>
            <a:r>
              <a:rPr lang="en-US" dirty="0" err="1">
                <a:effectLst/>
              </a:rPr>
              <a:t>sau</a:t>
            </a:r>
            <a:r>
              <a:rPr lang="en-US" dirty="0">
                <a:effectLst/>
              </a:rPr>
              <a:t> „</a:t>
            </a:r>
            <a:r>
              <a:rPr lang="en-US" dirty="0" err="1">
                <a:effectLst/>
              </a:rPr>
              <a:t>amic</a:t>
            </a:r>
            <a:r>
              <a:rPr lang="en-US" dirty="0">
                <a:effectLst/>
              </a:rPr>
              <a:t>”, pot </a:t>
            </a:r>
            <a:r>
              <a:rPr lang="en-US" dirty="0" err="1">
                <a:effectLst/>
              </a:rPr>
              <a:t>folosi</a:t>
            </a:r>
            <a:r>
              <a:rPr lang="en-US" dirty="0">
                <a:effectLst/>
              </a:rPr>
              <a:t> o </a:t>
            </a:r>
            <a:r>
              <a:rPr lang="en-US" dirty="0" err="1">
                <a:effectLst/>
              </a:rPr>
              <a:t>expresie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regulată</a:t>
            </a:r>
            <a:r>
              <a:rPr lang="en-US" dirty="0">
                <a:effectLst/>
              </a:rPr>
              <a:t> cu grep. </a:t>
            </a:r>
            <a:r>
              <a:rPr lang="en-US" dirty="0" err="1">
                <a:effectLst/>
              </a:rPr>
              <a:t>Sintaxa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: </a:t>
            </a:r>
            <a:r>
              <a:rPr lang="en-US" dirty="0"/>
              <a:t>/model/</a:t>
            </a:r>
            <a:r>
              <a:rPr lang="en-US" dirty="0" err="1"/>
              <a:t>opțiuni</a:t>
            </a:r>
            <a:endParaRPr lang="en-US" dirty="0"/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cum </a:t>
            </a:r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slide-urile </a:t>
            </a:r>
            <a:r>
              <a:rPr lang="en-US" dirty="0" err="1"/>
              <a:t>următoare</a:t>
            </a:r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editors: ed, ex, vi, sed…</a:t>
            </a:r>
          </a:p>
          <a:p>
            <a:r>
              <a:rPr lang="en-US" dirty="0"/>
              <a:t>Text processing languages: awk, perl…</a:t>
            </a:r>
          </a:p>
          <a:p>
            <a:r>
              <a:rPr lang="en-US" dirty="0"/>
              <a:t>Sadly different tools use slightly different regexp syntaxes.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81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Acum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vedem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niște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caractere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speciale</a:t>
            </a:r>
            <a:r>
              <a:rPr lang="en-US" dirty="0">
                <a:effectLst/>
              </a:rPr>
              <a:t> pe care le </a:t>
            </a:r>
            <a:r>
              <a:rPr lang="en-US" dirty="0" err="1">
                <a:effectLst/>
              </a:rPr>
              <a:t>folosim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expresii</a:t>
            </a:r>
            <a:r>
              <a:rPr lang="en-US" dirty="0">
                <a:effectLst/>
              </a:rPr>
              <a:t> regulate. </a:t>
            </a:r>
            <a:r>
              <a:rPr lang="en-US" dirty="0" err="1">
                <a:effectLst/>
              </a:rPr>
              <a:t>Aceste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caractere</a:t>
            </a:r>
            <a:r>
              <a:rPr lang="en-US" dirty="0">
                <a:effectLst/>
              </a:rPr>
              <a:t> sunt ca </a:t>
            </a:r>
            <a:r>
              <a:rPr lang="en-US" dirty="0" err="1">
                <a:effectLst/>
              </a:rPr>
              <a:t>niște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semne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magice</a:t>
            </a:r>
            <a:r>
              <a:rPr lang="en-US" dirty="0">
                <a:effectLst/>
              </a:rPr>
              <a:t> care ne </a:t>
            </a:r>
            <a:r>
              <a:rPr lang="en-US" dirty="0" err="1">
                <a:effectLst/>
              </a:rPr>
              <a:t>ajută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căutăm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lucruri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complicate.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. (</a:t>
            </a:r>
            <a:r>
              <a:rPr lang="en-US" dirty="0" err="1"/>
              <a:t>punct</a:t>
            </a:r>
            <a:r>
              <a:rPr lang="en-US" dirty="0"/>
              <a:t>): </a:t>
            </a:r>
            <a:r>
              <a:rPr lang="en-US" dirty="0" err="1"/>
              <a:t>Înlocuiește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caracter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S..r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găsi</a:t>
            </a:r>
            <a:r>
              <a:rPr lang="en-US" dirty="0"/>
              <a:t> „</a:t>
            </a:r>
            <a:r>
              <a:rPr lang="en-US" dirty="0" err="1"/>
              <a:t>Soare</a:t>
            </a:r>
            <a:r>
              <a:rPr lang="en-US" dirty="0"/>
              <a:t>”, „</a:t>
            </a:r>
            <a:r>
              <a:rPr lang="en-US" dirty="0" err="1"/>
              <a:t>Seară</a:t>
            </a:r>
            <a:r>
              <a:rPr lang="en-US" dirty="0"/>
              <a:t>” </a:t>
            </a:r>
            <a:r>
              <a:rPr lang="en-US" dirty="0" err="1"/>
              <a:t>sau</a:t>
            </a:r>
            <a:r>
              <a:rPr lang="en-US" dirty="0"/>
              <a:t> „</a:t>
            </a:r>
            <a:r>
              <a:rPr lang="en-US" dirty="0" err="1"/>
              <a:t>Sare</a:t>
            </a:r>
            <a:r>
              <a:rPr lang="en-US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\: </a:t>
            </a:r>
            <a:r>
              <a:rPr lang="en-US" dirty="0" err="1"/>
              <a:t>Spune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următorul</a:t>
            </a:r>
            <a:r>
              <a:rPr lang="en-US" dirty="0"/>
              <a:t> </a:t>
            </a:r>
            <a:r>
              <a:rPr lang="en-US" dirty="0" err="1"/>
              <a:t>caracter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special. De </a:t>
            </a:r>
            <a:r>
              <a:rPr lang="en-US" dirty="0" err="1"/>
              <a:t>exemplu</a:t>
            </a:r>
            <a:r>
              <a:rPr lang="en-US" dirty="0"/>
              <a:t>, \. </a:t>
            </a:r>
            <a:r>
              <a:rPr lang="en-US" dirty="0" err="1"/>
              <a:t>înseamnă</a:t>
            </a:r>
            <a:r>
              <a:rPr lang="en-US" dirty="0"/>
              <a:t> un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obișnuit</a:t>
            </a:r>
            <a:r>
              <a:rPr lang="en-US" dirty="0"/>
              <a:t>, nu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caracter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^: </a:t>
            </a:r>
            <a:r>
              <a:rPr lang="en-US" dirty="0" err="1"/>
              <a:t>Caută</a:t>
            </a:r>
            <a:r>
              <a:rPr lang="en-US" dirty="0"/>
              <a:t> la </a:t>
            </a:r>
            <a:r>
              <a:rPr lang="en-US" dirty="0" err="1"/>
              <a:t>începutul</a:t>
            </a:r>
            <a:r>
              <a:rPr lang="en-US" dirty="0"/>
              <a:t> </a:t>
            </a:r>
            <a:r>
              <a:rPr lang="en-US" dirty="0" err="1"/>
              <a:t>liniei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^Salut </a:t>
            </a:r>
            <a:r>
              <a:rPr lang="en-US" dirty="0" err="1"/>
              <a:t>găsește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</a:t>
            </a:r>
            <a:r>
              <a:rPr lang="en-US" dirty="0" err="1"/>
              <a:t>încep</a:t>
            </a:r>
            <a:r>
              <a:rPr lang="en-US" dirty="0"/>
              <a:t> cu „Salut”.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 dirty="0" err="1"/>
              <a:t>abc</a:t>
            </a:r>
            <a:r>
              <a:rPr lang="en-US" dirty="0"/>
              <a:t>]: </a:t>
            </a:r>
            <a:r>
              <a:rPr lang="en-US" dirty="0" err="1"/>
              <a:t>Caută</a:t>
            </a:r>
            <a:r>
              <a:rPr lang="en-US" dirty="0"/>
              <a:t> un </a:t>
            </a:r>
            <a:r>
              <a:rPr lang="en-US" dirty="0" err="1"/>
              <a:t>singur</a:t>
            </a:r>
            <a:r>
              <a:rPr lang="en-US" dirty="0"/>
              <a:t> </a:t>
            </a:r>
            <a:r>
              <a:rPr lang="en-US" dirty="0" err="1"/>
              <a:t>caracter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din </a:t>
            </a:r>
            <a:r>
              <a:rPr lang="en-US" dirty="0" err="1"/>
              <a:t>paranteze</a:t>
            </a:r>
            <a:r>
              <a:rPr lang="en-US" dirty="0"/>
              <a:t>, </a:t>
            </a:r>
            <a:r>
              <a:rPr lang="en-US" dirty="0" err="1"/>
              <a:t>adică</a:t>
            </a:r>
            <a:r>
              <a:rPr lang="en-US" dirty="0"/>
              <a:t> „a”, „b” </a:t>
            </a:r>
            <a:r>
              <a:rPr lang="en-US" dirty="0" err="1"/>
              <a:t>sau</a:t>
            </a:r>
            <a:r>
              <a:rPr lang="en-US" dirty="0"/>
              <a:t> „c”.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[^</a:t>
            </a:r>
            <a:r>
              <a:rPr lang="en-US" dirty="0" err="1"/>
              <a:t>abc</a:t>
            </a:r>
            <a:r>
              <a:rPr lang="en-US" dirty="0"/>
              <a:t>]: </a:t>
            </a:r>
            <a:r>
              <a:rPr lang="en-US" dirty="0" err="1"/>
              <a:t>Caută</a:t>
            </a:r>
            <a:r>
              <a:rPr lang="en-US" dirty="0"/>
              <a:t> un </a:t>
            </a:r>
            <a:r>
              <a:rPr lang="en-US" dirty="0" err="1"/>
              <a:t>caracter</a:t>
            </a:r>
            <a:r>
              <a:rPr lang="en-US" dirty="0"/>
              <a:t> care NU </a:t>
            </a:r>
            <a:r>
              <a:rPr lang="en-US" dirty="0" err="1"/>
              <a:t>este</a:t>
            </a:r>
            <a:r>
              <a:rPr lang="en-US" dirty="0"/>
              <a:t> „a”, „b” </a:t>
            </a:r>
            <a:r>
              <a:rPr lang="en-US" dirty="0" err="1"/>
              <a:t>sau</a:t>
            </a:r>
            <a:r>
              <a:rPr lang="en-US" dirty="0"/>
              <a:t> „c”.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$: </a:t>
            </a:r>
            <a:r>
              <a:rPr lang="en-US" dirty="0" err="1"/>
              <a:t>Caută</a:t>
            </a:r>
            <a:r>
              <a:rPr lang="en-US" dirty="0"/>
              <a:t> la </a:t>
            </a:r>
            <a:r>
              <a:rPr lang="en-US" dirty="0" err="1"/>
              <a:t>sfârșitul</a:t>
            </a:r>
            <a:r>
              <a:rPr lang="en-US" dirty="0"/>
              <a:t> </a:t>
            </a:r>
            <a:r>
              <a:rPr lang="en-US" dirty="0" err="1"/>
              <a:t>liniei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sfârșit</a:t>
            </a:r>
            <a:r>
              <a:rPr lang="en-US" dirty="0"/>
              <a:t>$ </a:t>
            </a:r>
            <a:r>
              <a:rPr lang="en-US" dirty="0" err="1"/>
              <a:t>găsește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se </a:t>
            </a:r>
            <a:r>
              <a:rPr lang="en-US" dirty="0" err="1"/>
              <a:t>termină</a:t>
            </a:r>
            <a:r>
              <a:rPr lang="en-US" dirty="0"/>
              <a:t> cu „</a:t>
            </a:r>
            <a:r>
              <a:rPr lang="en-US" dirty="0" err="1"/>
              <a:t>sfârșit</a:t>
            </a:r>
            <a:r>
              <a:rPr lang="en-US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*: </a:t>
            </a:r>
            <a:r>
              <a:rPr lang="en-US" dirty="0" err="1"/>
              <a:t>Înseamnă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un </a:t>
            </a:r>
            <a:r>
              <a:rPr lang="en-US" dirty="0" err="1"/>
              <a:t>caracter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apărea</a:t>
            </a:r>
            <a:r>
              <a:rPr lang="en-US" dirty="0"/>
              <a:t> de 0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colou</a:t>
            </a:r>
            <a:r>
              <a:rPr lang="en-US" dirty="0"/>
              <a:t>*r </a:t>
            </a:r>
            <a:r>
              <a:rPr lang="en-US" dirty="0" err="1"/>
              <a:t>găsește</a:t>
            </a:r>
            <a:r>
              <a:rPr lang="en-US" dirty="0"/>
              <a:t> „color” </a:t>
            </a:r>
            <a:r>
              <a:rPr lang="en-US" dirty="0" err="1"/>
              <a:t>sau</a:t>
            </a:r>
            <a:r>
              <a:rPr lang="en-US" dirty="0"/>
              <a:t> „</a:t>
            </a:r>
            <a:r>
              <a:rPr lang="en-US" dirty="0" err="1"/>
              <a:t>colour</a:t>
            </a:r>
            <a:r>
              <a:rPr lang="en-US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?: </a:t>
            </a:r>
            <a:r>
              <a:rPr lang="en-US" dirty="0" err="1"/>
              <a:t>Caracterul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de 0 </a:t>
            </a:r>
            <a:r>
              <a:rPr lang="en-US" dirty="0" err="1"/>
              <a:t>sau</a:t>
            </a:r>
            <a:r>
              <a:rPr lang="en-US" dirty="0"/>
              <a:t> 1 </a:t>
            </a:r>
            <a:r>
              <a:rPr lang="en-US" dirty="0" err="1"/>
              <a:t>dată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colou?r</a:t>
            </a:r>
            <a:r>
              <a:rPr lang="en-US" dirty="0"/>
              <a:t> </a:t>
            </a:r>
            <a:r>
              <a:rPr lang="en-US" dirty="0" err="1"/>
              <a:t>găsește</a:t>
            </a:r>
            <a:r>
              <a:rPr lang="en-US" dirty="0"/>
              <a:t> „color” </a:t>
            </a:r>
            <a:r>
              <a:rPr lang="en-US" dirty="0" err="1"/>
              <a:t>sau</a:t>
            </a:r>
            <a:r>
              <a:rPr lang="en-US" dirty="0"/>
              <a:t> „</a:t>
            </a:r>
            <a:r>
              <a:rPr lang="en-US" dirty="0" err="1"/>
              <a:t>colour</a:t>
            </a:r>
            <a:r>
              <a:rPr lang="en-US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+: </a:t>
            </a:r>
            <a:r>
              <a:rPr lang="en-US" dirty="0" err="1"/>
              <a:t>Caracterul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de 1 </a:t>
            </a:r>
            <a:r>
              <a:rPr lang="en-US" dirty="0" err="1"/>
              <a:t>dată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colou+r</a:t>
            </a:r>
            <a:r>
              <a:rPr lang="en-US" dirty="0"/>
              <a:t> </a:t>
            </a:r>
            <a:r>
              <a:rPr lang="en-US" dirty="0" err="1"/>
              <a:t>găsește</a:t>
            </a:r>
            <a:r>
              <a:rPr lang="en-US" dirty="0"/>
              <a:t> „</a:t>
            </a:r>
            <a:r>
              <a:rPr lang="en-US" dirty="0" err="1"/>
              <a:t>colour</a:t>
            </a:r>
            <a:r>
              <a:rPr lang="en-US" dirty="0"/>
              <a:t>”, „</a:t>
            </a:r>
            <a:r>
              <a:rPr lang="en-US" dirty="0" err="1"/>
              <a:t>colouur</a:t>
            </a:r>
            <a:r>
              <a:rPr lang="en-US" dirty="0"/>
              <a:t>”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|: </a:t>
            </a:r>
            <a:r>
              <a:rPr lang="en-US" dirty="0" err="1"/>
              <a:t>Înseamnă</a:t>
            </a:r>
            <a:r>
              <a:rPr lang="en-US" dirty="0"/>
              <a:t> „</a:t>
            </a:r>
            <a:r>
              <a:rPr lang="en-US" dirty="0" err="1"/>
              <a:t>sau</a:t>
            </a:r>
            <a:r>
              <a:rPr lang="en-US" dirty="0"/>
              <a:t>”.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chips|salsa</a:t>
            </a:r>
            <a:r>
              <a:rPr lang="en-US" dirty="0"/>
              <a:t> </a:t>
            </a:r>
            <a:r>
              <a:rPr lang="en-US" dirty="0" err="1"/>
              <a:t>găsește</a:t>
            </a:r>
            <a:r>
              <a:rPr lang="en-US" dirty="0"/>
              <a:t> fie „chips”, fie „salsa”.</a:t>
            </a:r>
          </a:p>
          <a:p>
            <a:r>
              <a:rPr lang="en-US" dirty="0" err="1">
                <a:effectLst/>
              </a:rPr>
              <a:t>Dacă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vrem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folosim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aceste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caractere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speciale</a:t>
            </a:r>
            <a:r>
              <a:rPr lang="en-US" dirty="0">
                <a:effectLst/>
              </a:rPr>
              <a:t> cu grep, </a:t>
            </a:r>
            <a:r>
              <a:rPr lang="en-US" dirty="0" err="1">
                <a:effectLst/>
              </a:rPr>
              <a:t>trebuie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adăugăm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opțiunea</a:t>
            </a:r>
            <a:r>
              <a:rPr lang="en-US" dirty="0">
                <a:effectLst/>
              </a:rPr>
              <a:t> -E,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activăm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expresiile</a:t>
            </a:r>
            <a:r>
              <a:rPr lang="en-US" dirty="0">
                <a:effectLst/>
              </a:rPr>
              <a:t> regulate </a:t>
            </a:r>
            <a:r>
              <a:rPr lang="en-US" dirty="0" err="1">
                <a:effectLst/>
              </a:rPr>
              <a:t>extinse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2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continuăm</a:t>
            </a:r>
            <a:r>
              <a:rPr lang="en-US" dirty="0">
                <a:effectLst/>
              </a:rPr>
              <a:t> cu </a:t>
            </a:r>
            <a:r>
              <a:rPr lang="en-US" dirty="0" err="1">
                <a:effectLst/>
              </a:rPr>
              <a:t>expresiile</a:t>
            </a:r>
            <a:r>
              <a:rPr lang="en-US" dirty="0">
                <a:effectLst/>
              </a:rPr>
              <a:t> regulate! </a:t>
            </a:r>
            <a:r>
              <a:rPr lang="en-US" dirty="0" err="1">
                <a:effectLst/>
              </a:rPr>
              <a:t>Aici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vedem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înseamnă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caractere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speciale</a:t>
            </a:r>
            <a:r>
              <a:rPr lang="en-US" dirty="0"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.: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caracter</a:t>
            </a:r>
            <a:r>
              <a:rPr lang="en-US" dirty="0"/>
              <a:t>, cum am </a:t>
            </a:r>
            <a:r>
              <a:rPr lang="en-US" dirty="0" err="1"/>
              <a:t>spus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devreme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 dirty="0" err="1"/>
              <a:t>abc</a:t>
            </a:r>
            <a:r>
              <a:rPr lang="en-US" dirty="0"/>
              <a:t>]: Un </a:t>
            </a:r>
            <a:r>
              <a:rPr lang="en-US" dirty="0" err="1"/>
              <a:t>caracter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„a”, „b” </a:t>
            </a:r>
            <a:r>
              <a:rPr lang="en-US" dirty="0" err="1"/>
              <a:t>sau</a:t>
            </a:r>
            <a:r>
              <a:rPr lang="en-US" dirty="0"/>
              <a:t> „c”.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[^</a:t>
            </a:r>
            <a:r>
              <a:rPr lang="en-US" dirty="0" err="1"/>
              <a:t>abc</a:t>
            </a:r>
            <a:r>
              <a:rPr lang="en-US" dirty="0"/>
              <a:t>]: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caracter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nu „a”, „b” </a:t>
            </a:r>
            <a:r>
              <a:rPr lang="en-US" dirty="0" err="1"/>
              <a:t>sau</a:t>
            </a:r>
            <a:r>
              <a:rPr lang="en-US" dirty="0"/>
              <a:t> „c”.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[a-z]: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literă</a:t>
            </a:r>
            <a:r>
              <a:rPr lang="en-US" dirty="0"/>
              <a:t> </a:t>
            </a:r>
            <a:r>
              <a:rPr lang="en-US" dirty="0" err="1"/>
              <a:t>mică</a:t>
            </a:r>
            <a:r>
              <a:rPr lang="en-US" dirty="0"/>
              <a:t> de la „a” la „z”.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[A-Z]: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literă</a:t>
            </a:r>
            <a:r>
              <a:rPr lang="en-US" dirty="0"/>
              <a:t> mare de la „A” la „Z”.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[a-</a:t>
            </a:r>
            <a:r>
              <a:rPr lang="en-US" dirty="0" err="1"/>
              <a:t>zA</a:t>
            </a:r>
            <a:r>
              <a:rPr lang="en-US" dirty="0"/>
              <a:t>-Z]: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literă</a:t>
            </a:r>
            <a:r>
              <a:rPr lang="en-US" dirty="0"/>
              <a:t>, </a:t>
            </a:r>
            <a:r>
              <a:rPr lang="en-US" dirty="0" err="1"/>
              <a:t>mică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mare.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[0-9]: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cifră</a:t>
            </a:r>
            <a:r>
              <a:rPr lang="en-US" dirty="0"/>
              <a:t> de la 0 la 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[^0-9]: </a:t>
            </a:r>
            <a:r>
              <a:rPr lang="en-US" dirty="0" err="1"/>
              <a:t>Orice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nu o </a:t>
            </a:r>
            <a:r>
              <a:rPr lang="en-US" dirty="0" err="1"/>
              <a:t>cifră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\d: O </a:t>
            </a:r>
            <a:r>
              <a:rPr lang="en-US" dirty="0" err="1"/>
              <a:t>cifră</a:t>
            </a:r>
            <a:r>
              <a:rPr lang="en-US" dirty="0"/>
              <a:t> (la </a:t>
            </a:r>
            <a:r>
              <a:rPr lang="en-US" dirty="0" err="1"/>
              <a:t>fel</a:t>
            </a:r>
            <a:r>
              <a:rPr lang="en-US" dirty="0"/>
              <a:t> ca [0-9]).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\s: Un </a:t>
            </a:r>
            <a:r>
              <a:rPr lang="en-US" dirty="0" err="1"/>
              <a:t>spațiu</a:t>
            </a:r>
            <a:r>
              <a:rPr lang="en-US" dirty="0"/>
              <a:t> </a:t>
            </a:r>
            <a:r>
              <a:rPr lang="en-US" dirty="0" err="1"/>
              <a:t>alb</a:t>
            </a:r>
            <a:r>
              <a:rPr lang="en-US" dirty="0"/>
              <a:t> (</a:t>
            </a:r>
            <a:r>
              <a:rPr lang="en-US" dirty="0" err="1"/>
              <a:t>spațiu</a:t>
            </a:r>
            <a:r>
              <a:rPr lang="en-US" dirty="0"/>
              <a:t>, tab, enter).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\w: O </a:t>
            </a:r>
            <a:r>
              <a:rPr lang="en-US" dirty="0" err="1"/>
              <a:t>literă</a:t>
            </a:r>
            <a:r>
              <a:rPr lang="en-US" dirty="0"/>
              <a:t>, </a:t>
            </a:r>
            <a:r>
              <a:rPr lang="en-US" dirty="0" err="1"/>
              <a:t>cifră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„_” (underscore).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\( </a:t>
            </a:r>
            <a:r>
              <a:rPr lang="en-US" dirty="0" err="1"/>
              <a:t>și</a:t>
            </a:r>
            <a:r>
              <a:rPr lang="en-US" dirty="0"/>
              <a:t> \): </a:t>
            </a:r>
            <a:r>
              <a:rPr lang="en-US" dirty="0" err="1"/>
              <a:t>Grupează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caractere</a:t>
            </a:r>
            <a:r>
              <a:rPr lang="en-US" dirty="0"/>
              <a:t> </a:t>
            </a:r>
            <a:r>
              <a:rPr lang="en-US" dirty="0" err="1"/>
              <a:t>împreună</a:t>
            </a:r>
            <a:r>
              <a:rPr lang="en-US" dirty="0"/>
              <a:t>.</a:t>
            </a:r>
          </a:p>
          <a:p>
            <a:r>
              <a:rPr lang="en-US" dirty="0">
                <a:effectLst/>
              </a:rPr>
              <a:t>De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dacă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scriu</a:t>
            </a:r>
            <a:r>
              <a:rPr lang="en-US" dirty="0">
                <a:effectLst/>
              </a:rPr>
              <a:t> [a-z] cu grep -E, </a:t>
            </a:r>
            <a:r>
              <a:rPr lang="en-US" dirty="0" err="1">
                <a:effectLst/>
              </a:rPr>
              <a:t>voi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găsi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orice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literă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mică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Dacă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scriu</a:t>
            </a:r>
            <a:r>
              <a:rPr lang="en-US" dirty="0">
                <a:effectLst/>
              </a:rPr>
              <a:t> [0-9], </a:t>
            </a:r>
            <a:r>
              <a:rPr lang="en-US" dirty="0" err="1">
                <a:effectLst/>
              </a:rPr>
              <a:t>voi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găsi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orice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cifră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Aceste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modele</a:t>
            </a:r>
            <a:r>
              <a:rPr lang="en-US" dirty="0">
                <a:effectLst/>
              </a:rPr>
              <a:t> ne </a:t>
            </a:r>
            <a:r>
              <a:rPr lang="en-US" dirty="0" err="1">
                <a:effectLst/>
              </a:rPr>
              <a:t>ajută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căutăm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lucruri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complicate, cum </a:t>
            </a:r>
            <a:r>
              <a:rPr lang="en-US" dirty="0" err="1">
                <a:effectLst/>
              </a:rPr>
              <a:t>ar</a:t>
            </a:r>
            <a:r>
              <a:rPr lang="en-US" dirty="0">
                <a:effectLst/>
              </a:rPr>
              <a:t> fi </a:t>
            </a:r>
            <a:r>
              <a:rPr lang="en-US" dirty="0" err="1">
                <a:effectLst/>
              </a:rPr>
              <a:t>numere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telefon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adrese</a:t>
            </a:r>
            <a:r>
              <a:rPr lang="en-US" dirty="0">
                <a:effectLst/>
              </a:rPr>
              <a:t> de email.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01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37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Acum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vorbim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despre</a:t>
            </a:r>
            <a:r>
              <a:rPr lang="en-US" dirty="0">
                <a:effectLst/>
              </a:rPr>
              <a:t> sed, care </a:t>
            </a:r>
            <a:r>
              <a:rPr lang="en-US" dirty="0" err="1">
                <a:effectLst/>
              </a:rPr>
              <a:t>înseamnă</a:t>
            </a:r>
            <a:r>
              <a:rPr lang="en-US" dirty="0">
                <a:effectLst/>
              </a:rPr>
              <a:t> „stream editor” (editor de flux). </a:t>
            </a:r>
          </a:p>
          <a:p>
            <a:r>
              <a:rPr lang="en-US" dirty="0">
                <a:effectLst/>
              </a:rPr>
              <a:t>sed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ca un robot care </a:t>
            </a:r>
            <a:r>
              <a:rPr lang="en-US" dirty="0" err="1">
                <a:effectLst/>
              </a:rPr>
              <a:t>modifică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texte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noi</a:t>
            </a:r>
            <a:r>
              <a:rPr lang="en-US" dirty="0">
                <a:effectLst/>
              </a:rPr>
              <a:t>. De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dacă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vreau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schimb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toate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cuvintele</a:t>
            </a:r>
            <a:r>
              <a:rPr lang="en-US" dirty="0">
                <a:effectLst/>
              </a:rPr>
              <a:t> „</a:t>
            </a:r>
            <a:r>
              <a:rPr lang="en-US" dirty="0" err="1">
                <a:effectLst/>
              </a:rPr>
              <a:t>măr</a:t>
            </a:r>
            <a:r>
              <a:rPr lang="en-US" dirty="0">
                <a:effectLst/>
              </a:rPr>
              <a:t>” cu „</a:t>
            </a:r>
            <a:r>
              <a:rPr lang="en-US" dirty="0" err="1">
                <a:effectLst/>
              </a:rPr>
              <a:t>pară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într</a:t>
            </a:r>
            <a:r>
              <a:rPr lang="en-US" dirty="0">
                <a:effectLst/>
              </a:rPr>
              <a:t>-un </a:t>
            </a:r>
            <a:r>
              <a:rPr lang="en-US" dirty="0" err="1">
                <a:effectLst/>
              </a:rPr>
              <a:t>fișier</a:t>
            </a:r>
            <a:r>
              <a:rPr lang="en-US" dirty="0">
                <a:effectLst/>
              </a:rPr>
              <a:t>, sed </a:t>
            </a:r>
            <a:r>
              <a:rPr lang="en-US" dirty="0" err="1">
                <a:effectLst/>
              </a:rPr>
              <a:t>poate</a:t>
            </a:r>
            <a:r>
              <a:rPr lang="en-US" dirty="0">
                <a:effectLst/>
              </a:rPr>
              <a:t> face </a:t>
            </a:r>
            <a:r>
              <a:rPr lang="en-US" dirty="0" err="1">
                <a:effectLst/>
              </a:rPr>
              <a:t>asta</a:t>
            </a:r>
            <a:r>
              <a:rPr lang="en-US" dirty="0">
                <a:effectLst/>
              </a:rPr>
              <a:t> rapid.</a:t>
            </a:r>
          </a:p>
          <a:p>
            <a:r>
              <a:rPr lang="en-US" dirty="0" err="1">
                <a:effectLst/>
              </a:rPr>
              <a:t>Sintaxa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lui</a:t>
            </a:r>
            <a:r>
              <a:rPr lang="en-US" dirty="0">
                <a:effectLst/>
              </a:rPr>
              <a:t> sed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: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sed [</a:t>
            </a:r>
            <a:r>
              <a:rPr lang="en-US" dirty="0" err="1">
                <a:effectLst/>
              </a:rPr>
              <a:t>opțiuni</a:t>
            </a:r>
            <a:r>
              <a:rPr lang="en-US" dirty="0">
                <a:effectLst/>
              </a:rPr>
              <a:t>] 'script' [</a:t>
            </a:r>
            <a:r>
              <a:rPr lang="en-US" dirty="0" err="1">
                <a:effectLst/>
              </a:rPr>
              <a:t>fișier</a:t>
            </a:r>
            <a:r>
              <a:rPr lang="en-US" dirty="0">
                <a:effectLst/>
              </a:rPr>
              <a:t>]</a:t>
            </a:r>
          </a:p>
          <a:p>
            <a:endParaRPr lang="en-US" dirty="0">
              <a:effectLst/>
            </a:endParaRPr>
          </a:p>
          <a:p>
            <a:r>
              <a:rPr lang="en-US" b="1" dirty="0" err="1">
                <a:effectLst/>
              </a:rPr>
              <a:t>Practic</a:t>
            </a:r>
            <a:r>
              <a:rPr lang="en-US" b="1" dirty="0">
                <a:effectLst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sed 's/</a:t>
            </a:r>
            <a:r>
              <a:rPr lang="en-US" dirty="0" err="1"/>
              <a:t>măr</a:t>
            </a:r>
            <a:r>
              <a:rPr lang="en-US" dirty="0"/>
              <a:t>/</a:t>
            </a:r>
            <a:r>
              <a:rPr lang="en-US" dirty="0" err="1"/>
              <a:t>pară</a:t>
            </a:r>
            <a:r>
              <a:rPr lang="en-US" dirty="0"/>
              <a:t>/g' fructe.txt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sed 's/a/@/g' fructe.txt: </a:t>
            </a:r>
            <a:r>
              <a:rPr lang="en-US" dirty="0" err="1"/>
              <a:t>Schimbă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„a” cu „@”.</a:t>
            </a:r>
          </a:p>
          <a:p>
            <a:endParaRPr lang="en-US" b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Aici</a:t>
            </a:r>
            <a:r>
              <a:rPr lang="en-US" dirty="0"/>
              <a:t>, s </a:t>
            </a:r>
            <a:r>
              <a:rPr lang="en-US" dirty="0" err="1"/>
              <a:t>înseamnă</a:t>
            </a:r>
            <a:r>
              <a:rPr lang="en-US" dirty="0"/>
              <a:t> „</a:t>
            </a:r>
            <a:r>
              <a:rPr lang="en-US" dirty="0" err="1"/>
              <a:t>substituie</a:t>
            </a:r>
            <a:r>
              <a:rPr lang="en-US" dirty="0"/>
              <a:t>” (</a:t>
            </a:r>
            <a:r>
              <a:rPr lang="en-US" dirty="0" err="1"/>
              <a:t>schimbă</a:t>
            </a:r>
            <a:r>
              <a:rPr lang="en-US" dirty="0"/>
              <a:t>), </a:t>
            </a:r>
            <a:r>
              <a:rPr lang="en-US" dirty="0" err="1"/>
              <a:t>măr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vreau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schimb</a:t>
            </a:r>
            <a:r>
              <a:rPr lang="en-US" dirty="0"/>
              <a:t>, </a:t>
            </a:r>
            <a:r>
              <a:rPr lang="en-US" dirty="0" err="1"/>
              <a:t>pară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cu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vreau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schimb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g </a:t>
            </a:r>
            <a:r>
              <a:rPr lang="en-US" dirty="0" err="1"/>
              <a:t>înseamnă</a:t>
            </a:r>
            <a:r>
              <a:rPr lang="en-US" dirty="0"/>
              <a:t> „</a:t>
            </a:r>
            <a:r>
              <a:rPr lang="en-US" dirty="0" err="1"/>
              <a:t>fă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tot pe </a:t>
            </a:r>
            <a:r>
              <a:rPr lang="en-US" dirty="0" err="1"/>
              <a:t>linie</a:t>
            </a:r>
            <a:r>
              <a:rPr lang="en-US" dirty="0"/>
              <a:t>”. Deci,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comandă</a:t>
            </a:r>
            <a:r>
              <a:rPr lang="en-US" dirty="0"/>
              <a:t> </a:t>
            </a:r>
            <a:r>
              <a:rPr lang="en-US" dirty="0" err="1"/>
              <a:t>schimbă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„</a:t>
            </a:r>
            <a:r>
              <a:rPr lang="en-US" dirty="0" err="1"/>
              <a:t>măr</a:t>
            </a:r>
            <a:r>
              <a:rPr lang="en-US" dirty="0"/>
              <a:t>” cu „</a:t>
            </a:r>
            <a:r>
              <a:rPr lang="en-US" dirty="0" err="1"/>
              <a:t>pară</a:t>
            </a:r>
            <a:r>
              <a:rPr lang="en-US" dirty="0"/>
              <a:t>”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fișierul</a:t>
            </a:r>
            <a:r>
              <a:rPr lang="en-US" dirty="0"/>
              <a:t> fructe.txt</a:t>
            </a:r>
          </a:p>
          <a:p>
            <a:endParaRPr lang="en-US" b="1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7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sed are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multe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opțiuni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comenzi</a:t>
            </a:r>
            <a:r>
              <a:rPr lang="en-US" dirty="0">
                <a:effectLst/>
              </a:rPr>
              <a:t> care ne </a:t>
            </a:r>
            <a:r>
              <a:rPr lang="en-US" dirty="0" err="1">
                <a:effectLst/>
              </a:rPr>
              <a:t>ajută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modificăm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texte</a:t>
            </a:r>
            <a:r>
              <a:rPr lang="en-US" dirty="0">
                <a:effectLst/>
              </a:rPr>
              <a:t>. Hai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le </a:t>
            </a:r>
            <a:r>
              <a:rPr lang="en-US" dirty="0" err="1">
                <a:effectLst/>
              </a:rPr>
              <a:t>vedem</a:t>
            </a:r>
            <a:r>
              <a:rPr lang="en-US" dirty="0">
                <a:effectLst/>
              </a:rPr>
              <a:t>!</a:t>
            </a:r>
          </a:p>
          <a:p>
            <a:r>
              <a:rPr lang="en-US" b="1" dirty="0" err="1">
                <a:effectLst/>
              </a:rPr>
              <a:t>Opțiuni</a:t>
            </a:r>
            <a:r>
              <a:rPr lang="en-US" b="1" dirty="0">
                <a:effectLst/>
              </a:rPr>
              <a:t>: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-e: </a:t>
            </a:r>
            <a:r>
              <a:rPr lang="en-US" dirty="0" err="1"/>
              <a:t>Folosim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</a:t>
            </a:r>
            <a:r>
              <a:rPr lang="en-US" dirty="0" err="1"/>
              <a:t>împreună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-f: </a:t>
            </a:r>
            <a:r>
              <a:rPr lang="en-US" dirty="0" err="1"/>
              <a:t>Citim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-h: Ne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ajutor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-n: Nu </a:t>
            </a:r>
            <a:r>
              <a:rPr lang="en-US" dirty="0" err="1"/>
              <a:t>afișează</a:t>
            </a:r>
            <a:r>
              <a:rPr lang="en-US" dirty="0"/>
              <a:t> automat </a:t>
            </a:r>
            <a:r>
              <a:rPr lang="en-US" dirty="0" err="1"/>
              <a:t>rezultatul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-V: Ne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versiunea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: </a:t>
            </a:r>
            <a:r>
              <a:rPr lang="en-US" dirty="0" err="1"/>
              <a:t>Modifică</a:t>
            </a:r>
            <a:r>
              <a:rPr lang="en-US" dirty="0"/>
              <a:t> </a:t>
            </a:r>
            <a:r>
              <a:rPr lang="en-US" dirty="0" err="1"/>
              <a:t>fișierul</a:t>
            </a:r>
            <a:r>
              <a:rPr lang="en-US" dirty="0"/>
              <a:t> direct</a:t>
            </a:r>
          </a:p>
          <a:p>
            <a:endParaRPr lang="en-US" dirty="0"/>
          </a:p>
          <a:p>
            <a:r>
              <a:rPr lang="en-US" b="1" dirty="0" err="1">
                <a:effectLst/>
              </a:rPr>
              <a:t>omenzi</a:t>
            </a:r>
            <a:r>
              <a:rPr lang="en-US" b="1" dirty="0">
                <a:effectLst/>
              </a:rPr>
              <a:t>: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s: </a:t>
            </a:r>
            <a:r>
              <a:rPr lang="en-US" dirty="0" err="1"/>
              <a:t>Substituie</a:t>
            </a:r>
            <a:r>
              <a:rPr lang="en-US" dirty="0"/>
              <a:t> (</a:t>
            </a:r>
            <a:r>
              <a:rPr lang="en-US" dirty="0" err="1"/>
              <a:t>schimbă</a:t>
            </a:r>
            <a:r>
              <a:rPr lang="en-US" dirty="0"/>
              <a:t>). De </a:t>
            </a:r>
            <a:r>
              <a:rPr lang="en-US" dirty="0" err="1"/>
              <a:t>exemplu</a:t>
            </a:r>
            <a:r>
              <a:rPr lang="en-US" dirty="0"/>
              <a:t>, sed 's/</a:t>
            </a:r>
            <a:r>
              <a:rPr lang="en-US" dirty="0" err="1"/>
              <a:t>măr</a:t>
            </a:r>
            <a:r>
              <a:rPr lang="en-US" dirty="0"/>
              <a:t>/</a:t>
            </a:r>
            <a:r>
              <a:rPr lang="en-US" dirty="0" err="1"/>
              <a:t>pară</a:t>
            </a:r>
            <a:r>
              <a:rPr lang="en-US" dirty="0"/>
              <a:t>/' </a:t>
            </a:r>
            <a:r>
              <a:rPr lang="en-US" dirty="0" err="1"/>
              <a:t>schimbă</a:t>
            </a:r>
            <a:r>
              <a:rPr lang="en-US" dirty="0"/>
              <a:t> „</a:t>
            </a:r>
            <a:r>
              <a:rPr lang="en-US" dirty="0" err="1"/>
              <a:t>măr</a:t>
            </a:r>
            <a:r>
              <a:rPr lang="en-US" dirty="0"/>
              <a:t>” cu „</a:t>
            </a:r>
            <a:r>
              <a:rPr lang="en-US" dirty="0" err="1"/>
              <a:t>pară</a:t>
            </a:r>
            <a:r>
              <a:rPr lang="en-US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d: </a:t>
            </a:r>
            <a:r>
              <a:rPr lang="en-US" dirty="0" err="1"/>
              <a:t>Șterge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sed '/</a:t>
            </a:r>
            <a:r>
              <a:rPr lang="en-US" dirty="0" err="1"/>
              <a:t>măr</a:t>
            </a:r>
            <a:r>
              <a:rPr lang="en-US" dirty="0"/>
              <a:t>/d' </a:t>
            </a:r>
            <a:r>
              <a:rPr lang="en-US" dirty="0" err="1"/>
              <a:t>șterge</a:t>
            </a:r>
            <a:r>
              <a:rPr lang="en-US" dirty="0"/>
              <a:t> </a:t>
            </a:r>
            <a:r>
              <a:rPr lang="en-US" dirty="0" err="1"/>
              <a:t>liniile</a:t>
            </a:r>
            <a:r>
              <a:rPr lang="en-US" dirty="0"/>
              <a:t> care </a:t>
            </a:r>
            <a:r>
              <a:rPr lang="en-US" dirty="0" err="1"/>
              <a:t>conțin</a:t>
            </a:r>
            <a:r>
              <a:rPr lang="en-US" dirty="0"/>
              <a:t> „</a:t>
            </a:r>
            <a:r>
              <a:rPr lang="en-US" dirty="0" err="1"/>
              <a:t>măr</a:t>
            </a:r>
            <a:r>
              <a:rPr lang="en-US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p: </a:t>
            </a:r>
            <a:r>
              <a:rPr lang="en-US" dirty="0" err="1"/>
              <a:t>Afișează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a: </a:t>
            </a:r>
            <a:r>
              <a:rPr lang="en-US" dirty="0" err="1"/>
              <a:t>Adaugă</a:t>
            </a:r>
            <a:r>
              <a:rPr lang="en-US" dirty="0"/>
              <a:t> text </a:t>
            </a:r>
            <a:r>
              <a:rPr lang="en-US" dirty="0" err="1"/>
              <a:t>după</a:t>
            </a:r>
            <a:r>
              <a:rPr lang="en-US" dirty="0"/>
              <a:t> o </a:t>
            </a:r>
            <a:r>
              <a:rPr lang="en-US" dirty="0" err="1"/>
              <a:t>linie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i: </a:t>
            </a:r>
            <a:r>
              <a:rPr lang="en-US" dirty="0" err="1"/>
              <a:t>Inserează</a:t>
            </a:r>
            <a:r>
              <a:rPr lang="en-US" dirty="0"/>
              <a:t> text </a:t>
            </a:r>
            <a:r>
              <a:rPr lang="en-US" dirty="0" err="1"/>
              <a:t>înainte</a:t>
            </a:r>
            <a:r>
              <a:rPr lang="en-US" dirty="0"/>
              <a:t> de o </a:t>
            </a:r>
            <a:r>
              <a:rPr lang="en-US" dirty="0" err="1"/>
              <a:t>linie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c: </a:t>
            </a:r>
            <a:r>
              <a:rPr lang="en-US" dirty="0" err="1"/>
              <a:t>Schimbă</a:t>
            </a:r>
            <a:r>
              <a:rPr lang="en-US" dirty="0"/>
              <a:t> o </a:t>
            </a:r>
            <a:r>
              <a:rPr lang="en-US" dirty="0" err="1"/>
              <a:t>linie</a:t>
            </a:r>
            <a:r>
              <a:rPr lang="en-US" dirty="0"/>
              <a:t> </a:t>
            </a:r>
            <a:r>
              <a:rPr lang="en-US" dirty="0" err="1"/>
              <a:t>întreagă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y: </a:t>
            </a:r>
            <a:r>
              <a:rPr lang="en-US" dirty="0" err="1"/>
              <a:t>Transformă</a:t>
            </a:r>
            <a:r>
              <a:rPr lang="en-US" dirty="0"/>
              <a:t> </a:t>
            </a:r>
            <a:r>
              <a:rPr lang="en-US" dirty="0" err="1"/>
              <a:t>caractere</a:t>
            </a:r>
            <a:r>
              <a:rPr lang="en-US" dirty="0"/>
              <a:t> (de </a:t>
            </a:r>
            <a:r>
              <a:rPr lang="en-US" dirty="0" err="1"/>
              <a:t>exemplu</a:t>
            </a:r>
            <a:r>
              <a:rPr lang="en-US" dirty="0"/>
              <a:t>, y/</a:t>
            </a:r>
            <a:r>
              <a:rPr lang="en-US" dirty="0" err="1"/>
              <a:t>aeiou</a:t>
            </a:r>
            <a:r>
              <a:rPr lang="en-US" dirty="0"/>
              <a:t>/AEIOU/ </a:t>
            </a:r>
            <a:r>
              <a:rPr lang="en-US" dirty="0" err="1"/>
              <a:t>schimbă</a:t>
            </a:r>
            <a:r>
              <a:rPr lang="en-US" dirty="0"/>
              <a:t> </a:t>
            </a:r>
            <a:r>
              <a:rPr lang="en-US" dirty="0" err="1"/>
              <a:t>vocalele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q: </a:t>
            </a:r>
            <a:r>
              <a:rPr lang="en-US" dirty="0" err="1"/>
              <a:t>Iese</a:t>
            </a:r>
            <a:r>
              <a:rPr lang="en-US" dirty="0"/>
              <a:t> din 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w: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.</a:t>
            </a:r>
          </a:p>
          <a:p>
            <a:endParaRPr lang="en-US" dirty="0">
              <a:effectLst/>
            </a:endParaRPr>
          </a:p>
          <a:p>
            <a:r>
              <a:rPr lang="en-US" b="1" dirty="0" err="1">
                <a:effectLst/>
              </a:rPr>
              <a:t>Practic</a:t>
            </a:r>
            <a:r>
              <a:rPr lang="en-US" b="1" dirty="0">
                <a:effectLst/>
              </a:rPr>
              <a:t>:</a:t>
            </a:r>
          </a:p>
          <a:p>
            <a:r>
              <a:rPr lang="en-US" dirty="0">
                <a:effectLst/>
              </a:rPr>
              <a:t>sed '3a Linie </a:t>
            </a:r>
            <a:r>
              <a:rPr lang="en-US" dirty="0" err="1">
                <a:effectLst/>
              </a:rPr>
              <a:t>nouă</a:t>
            </a:r>
            <a:r>
              <a:rPr lang="en-US" dirty="0">
                <a:effectLst/>
              </a:rPr>
              <a:t>' fructe.txt </a:t>
            </a:r>
            <a:r>
              <a:rPr lang="en-US" dirty="0" err="1">
                <a:effectLst/>
              </a:rPr>
              <a:t>adaugă</a:t>
            </a:r>
            <a:r>
              <a:rPr lang="en-US" dirty="0">
                <a:effectLst/>
              </a:rPr>
              <a:t> „Linie </a:t>
            </a:r>
            <a:r>
              <a:rPr lang="en-US" dirty="0" err="1">
                <a:effectLst/>
              </a:rPr>
              <a:t>nouă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după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linia</a:t>
            </a:r>
            <a:r>
              <a:rPr lang="en-US" dirty="0">
                <a:effectLst/>
              </a:rPr>
              <a:t> a 3-a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25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vedem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câteva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exemple</a:t>
            </a:r>
            <a:r>
              <a:rPr lang="en-US" dirty="0">
                <a:effectLst/>
              </a:rPr>
              <a:t> cu sed, ca </a:t>
            </a:r>
            <a:r>
              <a:rPr lang="en-US" dirty="0" err="1">
                <a:effectLst/>
              </a:rPr>
              <a:t>să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înțelegem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mai</a:t>
            </a:r>
            <a:r>
              <a:rPr lang="en-US" dirty="0">
                <a:effectLst/>
              </a:rPr>
              <a:t> bine.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Primul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exemplu</a:t>
            </a:r>
            <a:r>
              <a:rPr lang="en-US" dirty="0">
                <a:effectLst/>
              </a:rPr>
              <a:t>: </a:t>
            </a:r>
            <a:r>
              <a:rPr lang="en-US" dirty="0"/>
              <a:t>Deci,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comandă</a:t>
            </a:r>
            <a:r>
              <a:rPr lang="en-US" dirty="0"/>
              <a:t> </a:t>
            </a:r>
            <a:r>
              <a:rPr lang="en-US" dirty="0" err="1"/>
              <a:t>transformă</a:t>
            </a:r>
            <a:r>
              <a:rPr lang="en-US" dirty="0"/>
              <a:t> un text </a:t>
            </a:r>
            <a:r>
              <a:rPr lang="en-US" dirty="0" err="1"/>
              <a:t>complicat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format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simplu</a:t>
            </a:r>
            <a:r>
              <a:rPr lang="en-US" dirty="0"/>
              <a:t>, cu „ID:”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față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Aici</a:t>
            </a:r>
            <a:r>
              <a:rPr lang="en-US" dirty="0"/>
              <a:t>, .* could not .* </a:t>
            </a:r>
            <a:r>
              <a:rPr lang="en-US" dirty="0" err="1"/>
              <a:t>înseamnă</a:t>
            </a:r>
            <a:r>
              <a:rPr lang="en-US" dirty="0"/>
              <a:t> „</a:t>
            </a:r>
            <a:r>
              <a:rPr lang="en-US" dirty="0" err="1"/>
              <a:t>orice</a:t>
            </a:r>
            <a:r>
              <a:rPr lang="en-US" dirty="0"/>
              <a:t> text care </a:t>
            </a:r>
            <a:r>
              <a:rPr lang="en-US" dirty="0" err="1"/>
              <a:t>conține</a:t>
            </a:r>
            <a:r>
              <a:rPr lang="en-US" dirty="0"/>
              <a:t> could not”, </a:t>
            </a:r>
            <a:r>
              <a:rPr lang="en-US" dirty="0" err="1"/>
              <a:t>iar</a:t>
            </a:r>
            <a:r>
              <a:rPr lang="en-US" dirty="0"/>
              <a:t> ERROR: &amp; </a:t>
            </a:r>
            <a:r>
              <a:rPr lang="en-US" dirty="0" err="1"/>
              <a:t>adaugă</a:t>
            </a:r>
            <a:r>
              <a:rPr lang="en-US" dirty="0"/>
              <a:t> „ERROR:”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fața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 </a:t>
            </a:r>
            <a:r>
              <a:rPr lang="en-US" dirty="0" err="1"/>
              <a:t>găsit</a:t>
            </a:r>
            <a:r>
              <a:rPr lang="en-US" dirty="0"/>
              <a:t>. Deci, </a:t>
            </a:r>
            <a:r>
              <a:rPr lang="en-US" dirty="0" err="1"/>
              <a:t>dacă</a:t>
            </a:r>
            <a:r>
              <a:rPr lang="en-US" dirty="0"/>
              <a:t> am o </a:t>
            </a:r>
            <a:r>
              <a:rPr lang="en-US" dirty="0" err="1"/>
              <a:t>linie</a:t>
            </a:r>
            <a:r>
              <a:rPr lang="en-US" dirty="0"/>
              <a:t> care </a:t>
            </a:r>
            <a:r>
              <a:rPr lang="en-US" dirty="0" err="1"/>
              <a:t>zice</a:t>
            </a:r>
            <a:r>
              <a:rPr lang="en-US" dirty="0"/>
              <a:t> „</a:t>
            </a:r>
            <a:r>
              <a:rPr lang="en-US" dirty="0" err="1"/>
              <a:t>ceva</a:t>
            </a:r>
            <a:r>
              <a:rPr lang="en-US" dirty="0"/>
              <a:t> could not </a:t>
            </a:r>
            <a:r>
              <a:rPr lang="en-US" dirty="0" err="1"/>
              <a:t>altceva</a:t>
            </a:r>
            <a:r>
              <a:rPr lang="en-US" dirty="0"/>
              <a:t>”,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deveni</a:t>
            </a:r>
            <a:r>
              <a:rPr lang="en-US" dirty="0"/>
              <a:t> „ERROR: </a:t>
            </a:r>
            <a:r>
              <a:rPr lang="en-US" dirty="0" err="1"/>
              <a:t>ceva</a:t>
            </a:r>
            <a:r>
              <a:rPr lang="en-US" dirty="0"/>
              <a:t> could not </a:t>
            </a:r>
            <a:r>
              <a:rPr lang="en-US" dirty="0" err="1"/>
              <a:t>altceva</a:t>
            </a:r>
            <a:r>
              <a:rPr lang="en-US" dirty="0"/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de </a:t>
            </a:r>
            <a:r>
              <a:rPr lang="en-US" dirty="0" err="1"/>
              <a:t>puternic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sed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texte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effectLst/>
              </a:rPr>
              <a:t>Folosiți</a:t>
            </a:r>
            <a:r>
              <a:rPr lang="en-US" b="1" dirty="0">
                <a:effectLst/>
              </a:rPr>
              <a:t> sed </a:t>
            </a:r>
            <a:r>
              <a:rPr lang="en-US" b="1" dirty="0" err="1">
                <a:effectLst/>
              </a:rPr>
              <a:t>când</a:t>
            </a:r>
            <a:r>
              <a:rPr lang="en-US" b="1" dirty="0">
                <a:effectLst/>
              </a:rPr>
              <a:t>: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modificați</a:t>
            </a:r>
            <a:r>
              <a:rPr lang="en-US" dirty="0"/>
              <a:t> </a:t>
            </a:r>
            <a:r>
              <a:rPr lang="en-US" dirty="0" err="1"/>
              <a:t>sute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mii de </a:t>
            </a:r>
            <a:r>
              <a:rPr lang="en-US" dirty="0" err="1"/>
              <a:t>fișiere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schimbați</a:t>
            </a:r>
            <a:r>
              <a:rPr lang="en-US" dirty="0"/>
              <a:t> un </a:t>
            </a:r>
            <a:r>
              <a:rPr lang="en-US" dirty="0" err="1"/>
              <a:t>cuvânt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fișierele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Aveți</a:t>
            </a:r>
            <a:r>
              <a:rPr lang="en-US" dirty="0"/>
              <a:t> de </a:t>
            </a:r>
            <a:r>
              <a:rPr lang="en-US" dirty="0" err="1"/>
              <a:t>făcut</a:t>
            </a:r>
            <a:r>
              <a:rPr lang="en-US" dirty="0"/>
              <a:t> </a:t>
            </a:r>
            <a:r>
              <a:rPr lang="en-US" dirty="0" err="1"/>
              <a:t>modificări</a:t>
            </a:r>
            <a:r>
              <a:rPr lang="en-US" dirty="0"/>
              <a:t> repetitive.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Vreți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faceți</a:t>
            </a:r>
            <a:r>
              <a:rPr lang="en-US" dirty="0"/>
              <a:t> </a:t>
            </a:r>
            <a:r>
              <a:rPr lang="en-US" dirty="0" err="1"/>
              <a:t>modificări</a:t>
            </a:r>
            <a:r>
              <a:rPr lang="en-US" dirty="0"/>
              <a:t> </a:t>
            </a:r>
            <a:r>
              <a:rPr lang="en-US" dirty="0" err="1"/>
              <a:t>complexe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Aveți</a:t>
            </a:r>
            <a:r>
              <a:rPr lang="en-US" dirty="0"/>
              <a:t> </a:t>
            </a:r>
            <a:r>
              <a:rPr lang="en-US" dirty="0" err="1"/>
              <a:t>nevoie</a:t>
            </a:r>
            <a:r>
              <a:rPr lang="en-US" dirty="0"/>
              <a:t> de </a:t>
            </a:r>
            <a:r>
              <a:rPr lang="en-US" dirty="0" err="1"/>
              <a:t>comenzi</a:t>
            </a:r>
            <a:r>
              <a:rPr lang="en-US" dirty="0"/>
              <a:t> </a:t>
            </a:r>
            <a:r>
              <a:rPr lang="en-US" dirty="0" err="1"/>
              <a:t>rapide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scripturi</a:t>
            </a:r>
            <a:r>
              <a:rPr lang="en-US" dirty="0"/>
              <a:t>.</a:t>
            </a:r>
          </a:p>
          <a:p>
            <a:r>
              <a:rPr lang="en-US" b="1" dirty="0">
                <a:effectLst/>
              </a:rPr>
              <a:t>Nu </a:t>
            </a:r>
            <a:r>
              <a:rPr lang="en-US" b="1" dirty="0" err="1">
                <a:effectLst/>
              </a:rPr>
              <a:t>folosiți</a:t>
            </a:r>
            <a:r>
              <a:rPr lang="en-US" b="1" dirty="0">
                <a:effectLst/>
              </a:rPr>
              <a:t> sed </a:t>
            </a:r>
            <a:r>
              <a:rPr lang="en-US" b="1" dirty="0" err="1">
                <a:effectLst/>
              </a:rPr>
              <a:t>când</a:t>
            </a:r>
            <a:r>
              <a:rPr lang="en-US" b="1" dirty="0">
                <a:effectLst/>
              </a:rPr>
              <a:t>: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schimbați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lucruri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caz</a:t>
            </a:r>
            <a:r>
              <a:rPr lang="en-US" dirty="0"/>
              <a:t>, e </a:t>
            </a:r>
            <a:r>
              <a:rPr lang="en-US" dirty="0" err="1"/>
              <a:t>mai</a:t>
            </a:r>
            <a:r>
              <a:rPr lang="en-US" dirty="0"/>
              <a:t> bine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folosiți</a:t>
            </a:r>
            <a:r>
              <a:rPr lang="en-US" dirty="0"/>
              <a:t> grep ca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găsiți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vreți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schimbați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Aveți</a:t>
            </a:r>
            <a:r>
              <a:rPr lang="en-US" dirty="0"/>
              <a:t> </a:t>
            </a:r>
            <a:r>
              <a:rPr lang="en-US" dirty="0" err="1"/>
              <a:t>nevoie</a:t>
            </a:r>
            <a:r>
              <a:rPr lang="en-US" dirty="0"/>
              <a:t> de </a:t>
            </a:r>
            <a:r>
              <a:rPr lang="en-US" dirty="0" err="1"/>
              <a:t>calcule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sed nu e bun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așa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.</a:t>
            </a:r>
          </a:p>
          <a:p>
            <a:r>
              <a:rPr lang="en-US" dirty="0">
                <a:effectLst/>
              </a:rPr>
              <a:t>Deci, sed </a:t>
            </a:r>
            <a:r>
              <a:rPr lang="en-US" dirty="0" err="1">
                <a:effectLst/>
              </a:rPr>
              <a:t>este</a:t>
            </a:r>
            <a:r>
              <a:rPr lang="en-US" dirty="0">
                <a:effectLst/>
              </a:rPr>
              <a:t> perfect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modificări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rapide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și</a:t>
            </a:r>
            <a:r>
              <a:rPr lang="en-US" dirty="0">
                <a:effectLst/>
              </a:rPr>
              <a:t> automate, </a:t>
            </a:r>
            <a:r>
              <a:rPr lang="en-US" dirty="0" err="1">
                <a:effectLst/>
              </a:rPr>
              <a:t>dar</a:t>
            </a:r>
            <a:r>
              <a:rPr lang="en-US" dirty="0">
                <a:effectLst/>
              </a:rPr>
              <a:t> nu </a:t>
            </a:r>
            <a:r>
              <a:rPr lang="en-US" dirty="0" err="1">
                <a:effectLst/>
              </a:rPr>
              <a:t>pentru</a:t>
            </a:r>
            <a:r>
              <a:rPr lang="en-US" dirty="0">
                <a:effectLst/>
              </a:rPr>
              <a:t> tot!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Deci,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Acest</a:t>
            </a:r>
            <a:r>
              <a:rPr lang="en-US" dirty="0"/>
              <a:t> slide </a:t>
            </a:r>
            <a:r>
              <a:rPr lang="en-US" dirty="0" err="1"/>
              <a:t>rezumă</a:t>
            </a:r>
            <a:r>
              <a:rPr lang="en-US" dirty="0"/>
              <a:t> </a:t>
            </a:r>
            <a:r>
              <a:rPr lang="en-US" dirty="0" err="1"/>
              <a:t>structurile</a:t>
            </a:r>
            <a:r>
              <a:rPr lang="en-US" dirty="0"/>
              <a:t> de control ale </a:t>
            </a:r>
            <a:r>
              <a:rPr lang="en-US" dirty="0" err="1"/>
              <a:t>fluxului</a:t>
            </a:r>
            <a:r>
              <a:rPr lang="en-US" dirty="0"/>
              <a:t> de date </a:t>
            </a:r>
            <a:r>
              <a:rPr lang="en-US" dirty="0" err="1"/>
              <a:t>în</a:t>
            </a:r>
            <a:r>
              <a:rPr lang="en-US" dirty="0"/>
              <a:t> Bash.</a:t>
            </a:r>
          </a:p>
          <a:p>
            <a:r>
              <a:rPr lang="it-IT" dirty="0" err="1"/>
              <a:t>Folosind</a:t>
            </a:r>
            <a:r>
              <a:rPr lang="it-IT" dirty="0"/>
              <a:t> </a:t>
            </a:r>
            <a:r>
              <a:rPr lang="it-IT" dirty="0" err="1"/>
              <a:t>aceste</a:t>
            </a:r>
            <a:r>
              <a:rPr lang="it-IT" dirty="0"/>
              <a:t> </a:t>
            </a:r>
            <a:r>
              <a:rPr lang="it-IT" dirty="0" err="1"/>
              <a:t>structuri</a:t>
            </a:r>
            <a:r>
              <a:rPr lang="it-IT" dirty="0"/>
              <a:t>, </a:t>
            </a:r>
            <a:r>
              <a:rPr lang="it-IT" dirty="0" err="1"/>
              <a:t>putem</a:t>
            </a:r>
            <a:r>
              <a:rPr lang="it-IT" dirty="0"/>
              <a:t> </a:t>
            </a:r>
            <a:r>
              <a:rPr lang="it-IT" dirty="0" err="1"/>
              <a:t>scrie</a:t>
            </a:r>
            <a:r>
              <a:rPr lang="it-IT" dirty="0"/>
              <a:t> </a:t>
            </a:r>
            <a:r>
              <a:rPr lang="it-IT" dirty="0" err="1"/>
              <a:t>scripturi</a:t>
            </a:r>
            <a:r>
              <a:rPr lang="it-IT" dirty="0"/>
              <a:t> mai </a:t>
            </a:r>
            <a:r>
              <a:rPr lang="it-IT" dirty="0" err="1"/>
              <a:t>eficiente</a:t>
            </a:r>
            <a:r>
              <a:rPr lang="it-IT" dirty="0"/>
              <a:t> </a:t>
            </a:r>
            <a:r>
              <a:rPr lang="it-IT" dirty="0" err="1"/>
              <a:t>și</a:t>
            </a:r>
            <a:r>
              <a:rPr lang="it-IT" dirty="0"/>
              <a:t> mai </a:t>
            </a:r>
            <a:r>
              <a:rPr lang="it-IT" dirty="0" err="1"/>
              <a:t>clare</a:t>
            </a:r>
            <a:r>
              <a:rPr lang="it-IT" dirty="0"/>
              <a:t>.</a:t>
            </a: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scripturi</a:t>
            </a:r>
            <a:r>
              <a:rPr lang="en-US" dirty="0"/>
              <a:t> Bash, ne </a:t>
            </a:r>
            <a:r>
              <a:rPr lang="en-US" dirty="0" err="1"/>
              <a:t>folosim</a:t>
            </a:r>
            <a:r>
              <a:rPr lang="en-US" dirty="0"/>
              <a:t> 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if, then, else, </a:t>
            </a:r>
            <a:r>
              <a:rPr lang="en-US" dirty="0" err="1"/>
              <a:t>elif</a:t>
            </a:r>
            <a:r>
              <a:rPr lang="en-US" dirty="0"/>
              <a:t>, fi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lua</a:t>
            </a:r>
            <a:r>
              <a:rPr lang="en-US" dirty="0"/>
              <a:t> </a:t>
            </a:r>
            <a:r>
              <a:rPr lang="en-US" dirty="0" err="1"/>
              <a:t>decizii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for, while, until, do, done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itera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case, in, </a:t>
            </a:r>
            <a:r>
              <a:rPr lang="en-US" dirty="0" err="1"/>
              <a:t>esac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trata</a:t>
            </a:r>
            <a:r>
              <a:rPr lang="en-US" dirty="0"/>
              <a:t> </a:t>
            </a:r>
            <a:r>
              <a:rPr lang="en-US" dirty="0" err="1"/>
              <a:t>cazuri</a:t>
            </a:r>
            <a:r>
              <a:rPr lang="en-US" dirty="0"/>
              <a:t> multiple.</a:t>
            </a:r>
          </a:p>
          <a:p>
            <a:r>
              <a:rPr lang="en-US" dirty="0"/>
              <a:t>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verifica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un </a:t>
            </a:r>
            <a:r>
              <a:rPr lang="en-US" dirty="0" err="1"/>
              <a:t>număr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pozitiv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folosi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if [ $num -</a:t>
            </a:r>
            <a:r>
              <a:rPr lang="en-US" dirty="0" err="1"/>
              <a:t>gt</a:t>
            </a:r>
            <a:r>
              <a:rPr lang="en-US" dirty="0"/>
              <a:t> 0 ]; then echo "</a:t>
            </a:r>
            <a:r>
              <a:rPr lang="en-US" dirty="0" err="1"/>
              <a:t>Numărul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pozitiv</a:t>
            </a:r>
            <a:r>
              <a:rPr lang="en-US" dirty="0"/>
              <a:t>" else echo "</a:t>
            </a:r>
            <a:r>
              <a:rPr lang="en-US" dirty="0" err="1"/>
              <a:t>Numărul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negativ</a:t>
            </a:r>
            <a:r>
              <a:rPr lang="en-US" dirty="0"/>
              <a:t>" fi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94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Punct</a:t>
            </a:r>
            <a:r>
              <a:rPr lang="en-US" b="1" dirty="0"/>
              <a:t> </a:t>
            </a:r>
            <a:r>
              <a:rPr lang="en-US" b="1" dirty="0" err="1"/>
              <a:t>cheie</a:t>
            </a:r>
            <a:r>
              <a:rPr lang="en-US" b="1" dirty="0"/>
              <a:t>: </a:t>
            </a:r>
            <a:r>
              <a:rPr lang="en-US" dirty="0"/>
              <a:t>Deci grep ne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căutăm</a:t>
            </a:r>
            <a:r>
              <a:rPr lang="en-US" dirty="0"/>
              <a:t> </a:t>
            </a:r>
            <a:r>
              <a:rPr lang="en-US" dirty="0" err="1"/>
              <a:t>cuvinte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fișiere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sed ne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modificăm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rapid. Am </a:t>
            </a:r>
            <a:r>
              <a:rPr lang="en-US" dirty="0" err="1"/>
              <a:t>văzut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expresii</a:t>
            </a:r>
            <a:r>
              <a:rPr lang="en-US" dirty="0"/>
              <a:t> regulate, care sunt ca </a:t>
            </a:r>
            <a:r>
              <a:rPr lang="en-US" dirty="0" err="1"/>
              <a:t>niște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magice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căuta</a:t>
            </a:r>
            <a:r>
              <a:rPr lang="en-US" dirty="0"/>
              <a:t> </a:t>
            </a:r>
            <a:r>
              <a:rPr lang="en-US" dirty="0" err="1"/>
              <a:t>lucruri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complicate.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38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Comanda</a:t>
            </a:r>
            <a:r>
              <a:rPr lang="en-US" dirty="0"/>
              <a:t> </a:t>
            </a:r>
            <a:r>
              <a:rPr lang="en-US" dirty="0" err="1"/>
              <a:t>printf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Bash ne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formăm</a:t>
            </a:r>
            <a:r>
              <a:rPr lang="en-US" dirty="0"/>
              <a:t> </a:t>
            </a:r>
            <a:r>
              <a:rPr lang="en-US" dirty="0" err="1"/>
              <a:t>textul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mod </a:t>
            </a:r>
            <a:r>
              <a:rPr lang="en-US" dirty="0" err="1"/>
              <a:t>controlat</a:t>
            </a:r>
            <a:r>
              <a:rPr lang="en-US" dirty="0"/>
              <a:t>.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specifica</a:t>
            </a:r>
            <a:r>
              <a:rPr lang="en-US" dirty="0"/>
              <a:t> </a:t>
            </a:r>
            <a:r>
              <a:rPr lang="en-US" dirty="0" err="1"/>
              <a:t>formatul</a:t>
            </a:r>
            <a:r>
              <a:rPr lang="en-US" dirty="0"/>
              <a:t> exact al </a:t>
            </a:r>
            <a:r>
              <a:rPr lang="en-US" dirty="0" err="1"/>
              <a:t>ieșirii</a:t>
            </a:r>
            <a:r>
              <a:rPr lang="en-US" dirty="0"/>
              <a:t>, </a:t>
            </a:r>
            <a:r>
              <a:rPr lang="en-US" dirty="0" err="1"/>
              <a:t>inclusiv</a:t>
            </a:r>
            <a:r>
              <a:rPr lang="en-US" dirty="0"/>
              <a:t> </a:t>
            </a:r>
            <a:r>
              <a:rPr lang="en-US" dirty="0" err="1"/>
              <a:t>numere</a:t>
            </a:r>
            <a:r>
              <a:rPr lang="en-US" dirty="0"/>
              <a:t> </a:t>
            </a:r>
            <a:r>
              <a:rPr lang="en-US" dirty="0" err="1"/>
              <a:t>întregi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numere</a:t>
            </a:r>
            <a:r>
              <a:rPr lang="en-US" dirty="0"/>
              <a:t> cu </a:t>
            </a:r>
            <a:r>
              <a:rPr lang="en-US" dirty="0" err="1"/>
              <a:t>punct</a:t>
            </a:r>
            <a:r>
              <a:rPr lang="en-US" dirty="0"/>
              <a:t> flotant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12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În</a:t>
            </a:r>
            <a:r>
              <a:rPr lang="en-US" dirty="0"/>
              <a:t> Bash, </a:t>
            </a:r>
            <a:r>
              <a:rPr lang="en-US" dirty="0" err="1"/>
              <a:t>caracterele</a:t>
            </a:r>
            <a:r>
              <a:rPr lang="en-US" dirty="0"/>
              <a:t> </a:t>
            </a:r>
            <a:r>
              <a:rPr lang="en-US" dirty="0" err="1"/>
              <a:t>speciale</a:t>
            </a:r>
            <a:r>
              <a:rPr lang="en-US" dirty="0"/>
              <a:t> </a:t>
            </a:r>
            <a:r>
              <a:rPr lang="en-US" dirty="0" err="1"/>
              <a:t>joacă</a:t>
            </a:r>
            <a:r>
              <a:rPr lang="en-US" dirty="0"/>
              <a:t> un </a:t>
            </a:r>
            <a:r>
              <a:rPr lang="en-US" dirty="0" err="1"/>
              <a:t>rol</a:t>
            </a:r>
            <a:r>
              <a:rPr lang="en-US" dirty="0"/>
              <a:t> crucial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manipularea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scripturilor</a:t>
            </a:r>
            <a:r>
              <a:rPr lang="en-US" dirty="0"/>
              <a:t>.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caractere</a:t>
            </a:r>
            <a:r>
              <a:rPr lang="en-US" dirty="0"/>
              <a:t> ne permit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controlăm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 </a:t>
            </a:r>
            <a:r>
              <a:rPr lang="en-US" dirty="0" err="1"/>
              <a:t>scripturile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scriem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compacte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clare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# </a:t>
            </a:r>
            <a:r>
              <a:rPr lang="en-US" dirty="0" err="1"/>
              <a:t>marchează</a:t>
            </a:r>
            <a:r>
              <a:rPr lang="en-US" dirty="0"/>
              <a:t> un </a:t>
            </a:r>
            <a:r>
              <a:rPr lang="en-US" dirty="0" err="1"/>
              <a:t>comentariu</a:t>
            </a:r>
            <a:r>
              <a:rPr lang="en-US" dirty="0"/>
              <a:t>, </a:t>
            </a:r>
            <a:r>
              <a:rPr lang="en-US" dirty="0" err="1"/>
              <a:t>ignorat</a:t>
            </a:r>
            <a:r>
              <a:rPr lang="en-US" dirty="0"/>
              <a:t> de script.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$ </a:t>
            </a:r>
            <a:r>
              <a:rPr lang="en-US" dirty="0" err="1"/>
              <a:t>indică</a:t>
            </a:r>
            <a:r>
              <a:rPr lang="en-US" dirty="0"/>
              <a:t> o </a:t>
            </a:r>
            <a:r>
              <a:rPr lang="en-US" dirty="0" err="1"/>
              <a:t>variabilă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$USER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\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caracter</a:t>
            </a:r>
            <a:r>
              <a:rPr lang="en-US" dirty="0"/>
              <a:t> special ca text </a:t>
            </a:r>
            <a:r>
              <a:rPr lang="en-US" dirty="0" err="1"/>
              <a:t>simplu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{} </a:t>
            </a:r>
            <a:r>
              <a:rPr lang="en-US" dirty="0" err="1"/>
              <a:t>grupează</a:t>
            </a:r>
            <a:r>
              <a:rPr lang="en-US" dirty="0"/>
              <a:t> o </a:t>
            </a:r>
            <a:r>
              <a:rPr lang="en-US" dirty="0" err="1"/>
              <a:t>variabilă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o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;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rularea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pe o </a:t>
            </a:r>
            <a:r>
              <a:rPr lang="en-US" dirty="0" err="1"/>
              <a:t>singură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4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Operatorii</a:t>
            </a:r>
            <a:r>
              <a:rPr lang="en-US" dirty="0"/>
              <a:t> sunt </a:t>
            </a:r>
            <a:r>
              <a:rPr lang="en-US" dirty="0" err="1"/>
              <a:t>esențiali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scripturile</a:t>
            </a:r>
            <a:r>
              <a:rPr lang="en-US" dirty="0"/>
              <a:t> Bash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compara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</a:t>
            </a:r>
            <a:r>
              <a:rPr lang="en-US" dirty="0" err="1"/>
              <a:t>efectua</a:t>
            </a:r>
            <a:r>
              <a:rPr lang="en-US" dirty="0"/>
              <a:t> </a:t>
            </a:r>
            <a:r>
              <a:rPr lang="en-US" dirty="0" err="1"/>
              <a:t>operații</a:t>
            </a:r>
            <a:r>
              <a:rPr lang="en-US" dirty="0"/>
              <a:t> </a:t>
            </a:r>
            <a:r>
              <a:rPr lang="en-US" dirty="0" err="1"/>
              <a:t>matematice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Operatorii</a:t>
            </a:r>
            <a:r>
              <a:rPr lang="en-US" dirty="0"/>
              <a:t> de </a:t>
            </a:r>
            <a:r>
              <a:rPr lang="en-US" dirty="0" err="1"/>
              <a:t>comparație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numere</a:t>
            </a:r>
            <a:r>
              <a:rPr lang="en-US" dirty="0"/>
              <a:t> sunt -</a:t>
            </a:r>
            <a:r>
              <a:rPr lang="en-US" dirty="0" err="1"/>
              <a:t>lt</a:t>
            </a:r>
            <a:r>
              <a:rPr lang="en-US" dirty="0"/>
              <a:t>, -le, -eq, -ne, -</a:t>
            </a:r>
            <a:r>
              <a:rPr lang="en-US" dirty="0" err="1"/>
              <a:t>ge</a:t>
            </a:r>
            <a:r>
              <a:rPr lang="en-US" dirty="0"/>
              <a:t>, -</a:t>
            </a:r>
            <a:r>
              <a:rPr lang="en-US" dirty="0" err="1"/>
              <a:t>gt.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șiruri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</a:t>
            </a:r>
            <a:r>
              <a:rPr lang="en-US" dirty="0" err="1"/>
              <a:t>folosim</a:t>
            </a:r>
            <a:r>
              <a:rPr lang="en-US" dirty="0"/>
              <a:t> =, !=, -z, -n.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Operatorii</a:t>
            </a:r>
            <a:r>
              <a:rPr lang="en-US" dirty="0"/>
              <a:t> </a:t>
            </a:r>
            <a:r>
              <a:rPr lang="en-US" dirty="0" err="1"/>
              <a:t>logici</a:t>
            </a:r>
            <a:r>
              <a:rPr lang="en-US" dirty="0"/>
              <a:t> precum &amp;&amp;, || </a:t>
            </a:r>
            <a:r>
              <a:rPr lang="en-US" dirty="0" err="1"/>
              <a:t>și</a:t>
            </a:r>
            <a:r>
              <a:rPr lang="en-US" dirty="0"/>
              <a:t> ! ne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combinăm</a:t>
            </a:r>
            <a:r>
              <a:rPr lang="en-US" dirty="0"/>
              <a:t> </a:t>
            </a:r>
            <a:r>
              <a:rPr lang="en-US" dirty="0" err="1"/>
              <a:t>condițiile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[ $x -</a:t>
            </a:r>
            <a:r>
              <a:rPr lang="en-US" dirty="0" err="1"/>
              <a:t>gt</a:t>
            </a:r>
            <a:r>
              <a:rPr lang="en-US" dirty="0"/>
              <a:t> 10 ] &amp;&amp; [ $y -</a:t>
            </a:r>
            <a:r>
              <a:rPr lang="en-US" dirty="0" err="1"/>
              <a:t>lt</a:t>
            </a:r>
            <a:r>
              <a:rPr lang="en-US" dirty="0"/>
              <a:t> 20 ]; then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echo "x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decât</a:t>
            </a:r>
            <a:r>
              <a:rPr lang="en-US" dirty="0"/>
              <a:t> 10 </a:t>
            </a:r>
            <a:r>
              <a:rPr lang="en-US" dirty="0" err="1"/>
              <a:t>și</a:t>
            </a:r>
            <a:r>
              <a:rPr lang="en-US" dirty="0"/>
              <a:t> y </a:t>
            </a:r>
            <a:r>
              <a:rPr lang="en-US" dirty="0" err="1"/>
              <a:t>mai</a:t>
            </a:r>
            <a:r>
              <a:rPr lang="en-US" dirty="0"/>
              <a:t> mic </a:t>
            </a:r>
            <a:r>
              <a:rPr lang="en-US" dirty="0" err="1"/>
              <a:t>decât</a:t>
            </a:r>
            <a:r>
              <a:rPr lang="en-US" dirty="0"/>
              <a:t> 20"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0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Permisiunile</a:t>
            </a:r>
            <a:r>
              <a:rPr lang="en-US" dirty="0"/>
              <a:t> sunt </a:t>
            </a:r>
            <a:r>
              <a:rPr lang="en-US" dirty="0" err="1"/>
              <a:t>esențiale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securitatea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en-US" dirty="0" err="1"/>
              <a:t>accesului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Linux. Este important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înțelegem</a:t>
            </a:r>
            <a:r>
              <a:rPr lang="en-US" dirty="0"/>
              <a:t> </a:t>
            </a:r>
            <a:r>
              <a:rPr lang="en-US" dirty="0" err="1"/>
              <a:t>permisiunile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proteja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</a:t>
            </a:r>
            <a:r>
              <a:rPr lang="en-US" dirty="0" err="1"/>
              <a:t>lucra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 cu </a:t>
            </a:r>
            <a:r>
              <a:rPr lang="en-US" dirty="0" err="1"/>
              <a:t>fișierele</a:t>
            </a:r>
            <a:r>
              <a:rPr lang="en-US" dirty="0"/>
              <a:t>.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permisiuni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 - </a:t>
            </a:r>
            <a:r>
              <a:rPr lang="en-US" dirty="0" err="1"/>
              <a:t>citire</a:t>
            </a:r>
            <a:r>
              <a:rPr lang="en-US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 - </a:t>
            </a:r>
            <a:r>
              <a:rPr lang="en-US" dirty="0" err="1"/>
              <a:t>scriere</a:t>
            </a:r>
            <a:r>
              <a:rPr lang="en-US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 - </a:t>
            </a:r>
            <a:r>
              <a:rPr lang="en-US" dirty="0" err="1"/>
              <a:t>executare</a:t>
            </a:r>
            <a:r>
              <a:rPr lang="en-US" dirty="0"/>
              <a:t>.</a:t>
            </a:r>
          </a:p>
          <a:p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permisiunile</a:t>
            </a:r>
            <a:r>
              <a:rPr lang="en-US" dirty="0"/>
              <a:t> cu </a:t>
            </a:r>
            <a:r>
              <a:rPr lang="en-US" dirty="0" err="1"/>
              <a:t>comanda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. </a:t>
            </a:r>
            <a:r>
              <a:rPr lang="it-IT" dirty="0" err="1"/>
              <a:t>Pentru</a:t>
            </a:r>
            <a:r>
              <a:rPr lang="it-IT" dirty="0"/>
              <a:t> a </a:t>
            </a:r>
            <a:r>
              <a:rPr lang="it-IT" dirty="0" err="1"/>
              <a:t>schimba</a:t>
            </a:r>
            <a:r>
              <a:rPr lang="it-IT" dirty="0"/>
              <a:t> </a:t>
            </a:r>
            <a:r>
              <a:rPr lang="it-IT" dirty="0" err="1"/>
              <a:t>grupul</a:t>
            </a:r>
            <a:r>
              <a:rPr lang="it-IT" dirty="0"/>
              <a:t> </a:t>
            </a:r>
            <a:r>
              <a:rPr lang="it-IT" dirty="0" err="1"/>
              <a:t>unui</a:t>
            </a:r>
            <a:r>
              <a:rPr lang="it-IT" dirty="0"/>
              <a:t> </a:t>
            </a:r>
            <a:r>
              <a:rPr lang="it-IT" dirty="0" err="1"/>
              <a:t>fișier</a:t>
            </a:r>
            <a:r>
              <a:rPr lang="it-IT" dirty="0"/>
              <a:t> </a:t>
            </a:r>
            <a:r>
              <a:rPr lang="it-IT" dirty="0" err="1"/>
              <a:t>chgrp</a:t>
            </a:r>
            <a:r>
              <a:rPr lang="it-IT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05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&amp; group management</a:t>
            </a:r>
            <a:r>
              <a:rPr lang="en-US" dirty="0"/>
              <a:t> (</a:t>
            </a:r>
            <a:r>
              <a:rPr lang="en-US" dirty="0" err="1"/>
              <a:t>adduser</a:t>
            </a:r>
            <a:r>
              <a:rPr lang="en-US" dirty="0"/>
              <a:t>, </a:t>
            </a:r>
            <a:r>
              <a:rPr lang="en-US" dirty="0" err="1"/>
              <a:t>groupadd</a:t>
            </a:r>
            <a:r>
              <a:rPr lang="en-US" dirty="0"/>
              <a:t>, usermod)</a:t>
            </a:r>
          </a:p>
          <a:p>
            <a:r>
              <a:rPr lang="en-US" b="1" dirty="0"/>
              <a:t>Checking users &amp; groups</a:t>
            </a:r>
            <a:r>
              <a:rPr lang="en-US" dirty="0"/>
              <a:t> (cat /etc/passwd, id, groups)</a:t>
            </a:r>
          </a:p>
          <a:p>
            <a:r>
              <a:rPr lang="en-US" b="1" dirty="0"/>
              <a:t>File ownership &amp; group settings</a:t>
            </a:r>
            <a:r>
              <a:rPr lang="en-US" dirty="0"/>
              <a:t> (chown, chgrp)</a:t>
            </a:r>
          </a:p>
          <a:p>
            <a:r>
              <a:rPr lang="fr-FR" b="1" dirty="0"/>
              <a:t>Permission management</a:t>
            </a:r>
            <a:r>
              <a:rPr lang="fr-FR" dirty="0"/>
              <a:t> (chmod, ls -l, ls -</a:t>
            </a:r>
            <a:r>
              <a:rPr lang="fr-FR" dirty="0" err="1"/>
              <a:t>ld</a:t>
            </a:r>
            <a:r>
              <a:rPr lang="fr-FR" dirty="0"/>
              <a:t>)</a:t>
            </a:r>
          </a:p>
          <a:p>
            <a:r>
              <a:rPr lang="en-US" b="1" dirty="0"/>
              <a:t>Removing users &amp; groups</a:t>
            </a:r>
            <a:r>
              <a:rPr lang="en-US" dirty="0"/>
              <a:t> (deluser, </a:t>
            </a:r>
            <a:r>
              <a:rPr lang="en-US" dirty="0" err="1"/>
              <a:t>groupdel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&amp; group management</a:t>
            </a:r>
            <a:r>
              <a:rPr lang="en-US" dirty="0"/>
              <a:t> (</a:t>
            </a:r>
            <a:r>
              <a:rPr lang="en-US" dirty="0" err="1"/>
              <a:t>adduser</a:t>
            </a:r>
            <a:r>
              <a:rPr lang="en-US" dirty="0"/>
              <a:t>, </a:t>
            </a:r>
            <a:r>
              <a:rPr lang="en-US" dirty="0" err="1"/>
              <a:t>groupadd</a:t>
            </a:r>
            <a:r>
              <a:rPr lang="en-US" dirty="0"/>
              <a:t>, usermod)</a:t>
            </a:r>
          </a:p>
          <a:p>
            <a:r>
              <a:rPr lang="en-US" b="1" dirty="0"/>
              <a:t>Checking users &amp; groups</a:t>
            </a:r>
            <a:r>
              <a:rPr lang="en-US" dirty="0"/>
              <a:t> (cat /etc/passwd, id, groups)</a:t>
            </a:r>
          </a:p>
          <a:p>
            <a:r>
              <a:rPr lang="en-US" b="1" dirty="0"/>
              <a:t>File ownership &amp; group settings</a:t>
            </a:r>
            <a:r>
              <a:rPr lang="en-US" dirty="0"/>
              <a:t> (chown, chgrp)</a:t>
            </a:r>
          </a:p>
          <a:p>
            <a:r>
              <a:rPr lang="fr-FR" b="1" dirty="0"/>
              <a:t>Permission management</a:t>
            </a:r>
            <a:r>
              <a:rPr lang="fr-FR" dirty="0"/>
              <a:t> (chmod, ls -l, ls -</a:t>
            </a:r>
            <a:r>
              <a:rPr lang="fr-FR" dirty="0" err="1"/>
              <a:t>ld</a:t>
            </a:r>
            <a:r>
              <a:rPr lang="fr-FR" dirty="0"/>
              <a:t>)</a:t>
            </a:r>
          </a:p>
          <a:p>
            <a:r>
              <a:rPr lang="en-US" b="1" dirty="0"/>
              <a:t>Removing users &amp; groups</a:t>
            </a:r>
            <a:r>
              <a:rPr lang="en-US" dirty="0"/>
              <a:t> (deluser, </a:t>
            </a:r>
            <a:r>
              <a:rPr lang="en-US" dirty="0" err="1"/>
              <a:t>groupdel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4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&amp; group management</a:t>
            </a:r>
            <a:r>
              <a:rPr lang="en-US" dirty="0"/>
              <a:t> (</a:t>
            </a:r>
            <a:r>
              <a:rPr lang="en-US" dirty="0" err="1"/>
              <a:t>adduser</a:t>
            </a:r>
            <a:r>
              <a:rPr lang="en-US" dirty="0"/>
              <a:t>, </a:t>
            </a:r>
            <a:r>
              <a:rPr lang="en-US" dirty="0" err="1"/>
              <a:t>groupadd</a:t>
            </a:r>
            <a:r>
              <a:rPr lang="en-US" dirty="0"/>
              <a:t>, usermod)</a:t>
            </a:r>
          </a:p>
          <a:p>
            <a:r>
              <a:rPr lang="en-US" b="1" dirty="0"/>
              <a:t>Checking users &amp; groups</a:t>
            </a:r>
            <a:r>
              <a:rPr lang="en-US" dirty="0"/>
              <a:t> (cat /etc/passwd, id, groups)</a:t>
            </a:r>
          </a:p>
          <a:p>
            <a:r>
              <a:rPr lang="en-US" b="1" dirty="0"/>
              <a:t>File ownership &amp; group settings</a:t>
            </a:r>
            <a:r>
              <a:rPr lang="en-US" dirty="0"/>
              <a:t> (chown, chgrp)</a:t>
            </a:r>
          </a:p>
          <a:p>
            <a:r>
              <a:rPr lang="fr-FR" b="1" dirty="0"/>
              <a:t>Permission management</a:t>
            </a:r>
            <a:r>
              <a:rPr lang="fr-FR" dirty="0"/>
              <a:t> (chmod, ls -l, ls -</a:t>
            </a:r>
            <a:r>
              <a:rPr lang="fr-FR" dirty="0" err="1"/>
              <a:t>ld</a:t>
            </a:r>
            <a:r>
              <a:rPr lang="fr-FR" dirty="0"/>
              <a:t>)</a:t>
            </a:r>
          </a:p>
          <a:p>
            <a:r>
              <a:rPr lang="en-US" b="1" dirty="0"/>
              <a:t>Removing users &amp; groups</a:t>
            </a:r>
            <a:r>
              <a:rPr lang="en-US" dirty="0"/>
              <a:t> (deluser, </a:t>
            </a:r>
            <a:r>
              <a:rPr lang="en-US" dirty="0" err="1"/>
              <a:t>groupdel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4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Astăzi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vorbi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câteva</a:t>
            </a:r>
            <a:r>
              <a:rPr lang="en-US" dirty="0"/>
              <a:t> tool-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utile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informatică</a:t>
            </a:r>
            <a:r>
              <a:rPr lang="en-US" dirty="0"/>
              <a:t>, </a:t>
            </a:r>
            <a:r>
              <a:rPr lang="en-US" dirty="0" err="1"/>
              <a:t>numite</a:t>
            </a:r>
            <a:r>
              <a:rPr lang="en-US" dirty="0"/>
              <a:t> grep </a:t>
            </a:r>
            <a:r>
              <a:rPr lang="en-US" dirty="0" err="1"/>
              <a:t>și</a:t>
            </a:r>
            <a:r>
              <a:rPr lang="en-US" dirty="0"/>
              <a:t> sed. </a:t>
            </a:r>
          </a:p>
          <a:p>
            <a:r>
              <a:rPr lang="en-US" dirty="0"/>
              <a:t>In </a:t>
            </a:r>
            <a:r>
              <a:rPr lang="en-US" dirty="0" err="1"/>
              <a:t>această</a:t>
            </a:r>
            <a:r>
              <a:rPr lang="en-US" dirty="0"/>
              <a:t> imagine am </a:t>
            </a:r>
            <a:r>
              <a:rPr lang="en-US" dirty="0" err="1"/>
              <a:t>incercat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ilustrez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bine </a:t>
            </a:r>
            <a:r>
              <a:rPr lang="en-US" dirty="0" err="1"/>
              <a:t>aceste</a:t>
            </a:r>
            <a:r>
              <a:rPr lang="en-US" dirty="0"/>
              <a:t> tool-</a:t>
            </a:r>
            <a:r>
              <a:rPr lang="en-US" dirty="0" err="1"/>
              <a:t>rui</a:t>
            </a:r>
            <a:r>
              <a:rPr lang="en-US" dirty="0"/>
              <a:t>: pe o </a:t>
            </a:r>
            <a:r>
              <a:rPr lang="en-US" dirty="0" err="1"/>
              <a:t>parte</a:t>
            </a:r>
            <a:r>
              <a:rPr lang="en-US" dirty="0"/>
              <a:t>, </a:t>
            </a:r>
            <a:r>
              <a:rPr lang="en-US" dirty="0" err="1"/>
              <a:t>vedem</a:t>
            </a:r>
            <a:r>
              <a:rPr lang="en-US" dirty="0"/>
              <a:t> un om </a:t>
            </a:r>
            <a:r>
              <a:rPr lang="en-US" dirty="0" err="1"/>
              <a:t>preistoric</a:t>
            </a:r>
            <a:r>
              <a:rPr lang="en-US" dirty="0"/>
              <a:t> </a:t>
            </a:r>
            <a:r>
              <a:rPr lang="en-US" dirty="0" err="1"/>
              <a:t>numit</a:t>
            </a:r>
            <a:r>
              <a:rPr lang="en-US" dirty="0"/>
              <a:t> Ed, care </a:t>
            </a:r>
            <a:r>
              <a:rPr lang="en-US" dirty="0" err="1"/>
              <a:t>trăia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 ..multi ani </a:t>
            </a:r>
            <a:r>
              <a:rPr lang="en-US" dirty="0" err="1"/>
              <a:t>înainte</a:t>
            </a:r>
            <a:r>
              <a:rPr lang="en-US" dirty="0"/>
              <a:t> de </a:t>
            </a:r>
            <a:r>
              <a:rPr lang="en-US" dirty="0" err="1"/>
              <a:t>Hristos</a:t>
            </a:r>
            <a:r>
              <a:rPr lang="en-US" dirty="0"/>
              <a:t>. </a:t>
            </a:r>
          </a:p>
          <a:p>
            <a:r>
              <a:rPr lang="en-US" dirty="0"/>
              <a:t>Pe </a:t>
            </a:r>
            <a:r>
              <a:rPr lang="en-US" dirty="0" err="1"/>
              <a:t>cealaltă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, </a:t>
            </a:r>
            <a:r>
              <a:rPr lang="en-US" dirty="0" err="1"/>
              <a:t>vedem</a:t>
            </a:r>
            <a:r>
              <a:rPr lang="en-US" dirty="0"/>
              <a:t> o </a:t>
            </a:r>
            <a:r>
              <a:rPr lang="en-US" dirty="0" err="1"/>
              <a:t>linie</a:t>
            </a:r>
            <a:r>
              <a:rPr lang="en-US" dirty="0"/>
              <a:t> a </a:t>
            </a:r>
            <a:r>
              <a:rPr lang="en-US" dirty="0" err="1"/>
              <a:t>timpului</a:t>
            </a:r>
            <a:r>
              <a:rPr lang="en-US" dirty="0"/>
              <a:t> care </a:t>
            </a:r>
            <a:r>
              <a:rPr lang="en-US" dirty="0" err="1"/>
              <a:t>începe</a:t>
            </a:r>
            <a:r>
              <a:rPr lang="en-US" dirty="0"/>
              <a:t> din 1969, </a:t>
            </a:r>
            <a:r>
              <a:rPr lang="en-US" dirty="0" err="1"/>
              <a:t>când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create </a:t>
            </a:r>
            <a:r>
              <a:rPr lang="en-US" dirty="0" err="1"/>
              <a:t>câteva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: ed, grep, sed, vi </a:t>
            </a:r>
            <a:r>
              <a:rPr lang="en-US" dirty="0" err="1"/>
              <a:t>și</a:t>
            </a:r>
            <a:r>
              <a:rPr lang="en-US" dirty="0"/>
              <a:t> awk. </a:t>
            </a:r>
          </a:p>
          <a:p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sunt ca </a:t>
            </a:r>
            <a:r>
              <a:rPr lang="en-US" dirty="0" err="1"/>
              <a:t>niște</a:t>
            </a:r>
            <a:r>
              <a:rPr lang="en-US" dirty="0"/>
              <a:t> </a:t>
            </a:r>
            <a:r>
              <a:rPr lang="en-US" dirty="0" err="1"/>
              <a:t>unelte</a:t>
            </a:r>
            <a:r>
              <a:rPr lang="en-US" dirty="0"/>
              <a:t> </a:t>
            </a:r>
            <a:r>
              <a:rPr lang="en-US" dirty="0" err="1"/>
              <a:t>magice</a:t>
            </a:r>
            <a:r>
              <a:rPr lang="en-US" dirty="0"/>
              <a:t> care ne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lucrăm</a:t>
            </a:r>
            <a:r>
              <a:rPr lang="en-US" dirty="0"/>
              <a:t> cu </a:t>
            </a:r>
            <a:r>
              <a:rPr lang="en-US" dirty="0" err="1"/>
              <a:t>texte</a:t>
            </a:r>
            <a:r>
              <a:rPr lang="en-US" dirty="0"/>
              <a:t> pe calculator. Ele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inventate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bine de 50 de ani, </a:t>
            </a:r>
            <a:r>
              <a:rPr lang="en-US" dirty="0" err="1"/>
              <a:t>dar</a:t>
            </a:r>
            <a:r>
              <a:rPr lang="en-US" dirty="0"/>
              <a:t> le </a:t>
            </a:r>
            <a:r>
              <a:rPr lang="en-US" dirty="0" err="1"/>
              <a:t>folosim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astăzi</a:t>
            </a:r>
            <a:r>
              <a:rPr lang="en-US" dirty="0"/>
              <a:t>! De </a:t>
            </a:r>
            <a:r>
              <a:rPr lang="en-US" dirty="0" err="1"/>
              <a:t>exemplu</a:t>
            </a:r>
            <a:r>
              <a:rPr lang="en-US" dirty="0"/>
              <a:t>, grep ne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căutăm</a:t>
            </a:r>
            <a:r>
              <a:rPr lang="en-US" dirty="0"/>
              <a:t> </a:t>
            </a:r>
            <a:r>
              <a:rPr lang="en-US" dirty="0" err="1"/>
              <a:t>cuvinte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sed ne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modificăm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învăța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următoarele</a:t>
            </a:r>
            <a:r>
              <a:rPr lang="en-US" dirty="0"/>
              <a:t> slide-</a:t>
            </a:r>
            <a:r>
              <a:rPr lang="en-US" dirty="0" err="1"/>
              <a:t>uri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6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une nou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627870" y="4470011"/>
            <a:ext cx="5954066" cy="119465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l">
              <a:defRPr sz="5400" b="0" spc="-225" baseline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Linux and Unix basics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27870" y="5696676"/>
            <a:ext cx="595406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5" y="4425688"/>
            <a:ext cx="1949335" cy="1949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BF2D4-2250-CEE2-97C2-4C892F50972A}"/>
              </a:ext>
            </a:extLst>
          </p:cNvPr>
          <p:cNvSpPr txBox="1"/>
          <p:nvPr userDrawn="1"/>
        </p:nvSpPr>
        <p:spPr>
          <a:xfrm>
            <a:off x="2627870" y="5728692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</a:p>
          <a:p>
            <a:r>
              <a:rPr lang="ro-RO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8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745" y="2277540"/>
            <a:ext cx="8394192" cy="25118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o-RO" dirty="0"/>
              <a:t>New section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7744" y="5040051"/>
            <a:ext cx="8394192" cy="114064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dirty="0"/>
              <a:t>Description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7744" y="4867057"/>
            <a:ext cx="369180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54" y="257695"/>
            <a:ext cx="1620982" cy="1620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75" y="19528"/>
            <a:ext cx="1508760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6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inut pe 3 coloa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7744" y="914400"/>
            <a:ext cx="8742071" cy="776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7745" y="184476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2381" y="253056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455" y="183871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90541" y="252451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5" y="183871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86615" y="252451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B29B2E-114B-4053-86F0-A402057E9421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47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e 3 coloane cu imagin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7745" y="3731836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87745" y="1690687"/>
            <a:ext cx="2743200" cy="18959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7745" y="4308099"/>
            <a:ext cx="2743200" cy="19032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6581" y="3733117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86580" y="1691968"/>
            <a:ext cx="2743200" cy="19021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85565" y="4309378"/>
            <a:ext cx="2743200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7" y="3726704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86616" y="1685555"/>
            <a:ext cx="2743200" cy="19010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86524" y="4302963"/>
            <a:ext cx="2743200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C98F3E-723A-4C83-8704-B8A57281B56A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187745" y="914400"/>
            <a:ext cx="8394192" cy="776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rgbClr val="0041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73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32945" y="4252321"/>
            <a:ext cx="404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o-RO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www.cs.ubbcluj.ro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258962" y="2524510"/>
            <a:ext cx="0" cy="20971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5" y="2519497"/>
            <a:ext cx="2102156" cy="210215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532945" y="3486086"/>
            <a:ext cx="404899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Mihail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Kogălniceanu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Street,</a:t>
            </a:r>
            <a:b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Cluj-Napoca, Cluj, România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532944" y="2658297"/>
            <a:ext cx="418268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  <a:b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</a:p>
        </p:txBody>
      </p:sp>
    </p:spTree>
    <p:extLst>
      <p:ext uri="{BB962C8B-B14F-4D97-AF65-F5344CB8AC3E}">
        <p14:creationId xmlns:p14="http://schemas.microsoft.com/office/powerpoint/2010/main" val="84653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u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96895" y="2678442"/>
            <a:ext cx="3927642" cy="35443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Author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524537" y="63695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0041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96896" y="3429000"/>
            <a:ext cx="395020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34" y="5488694"/>
            <a:ext cx="1234440" cy="123444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01168" y="1369306"/>
            <a:ext cx="8741664" cy="916185"/>
          </a:xfrm>
          <a:prstGeom prst="rect">
            <a:avLst/>
          </a:prstGeom>
          <a:effectLst/>
        </p:spPr>
        <p:txBody>
          <a:bodyPr wrap="none" anchor="t">
            <a:normAutofit/>
          </a:bodyPr>
          <a:lstStyle>
            <a:lvl1pPr algn="ctr">
              <a:defRPr sz="5400" b="0" spc="-225" baseline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 dirty="0"/>
              <a:t>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si Continut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1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421" y="1825625"/>
            <a:ext cx="8737395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  <a:lvl2pPr>
              <a:defRPr>
                <a:solidFill>
                  <a:srgbClr val="114374"/>
                </a:solidFill>
              </a:defRPr>
            </a:lvl2pPr>
            <a:lvl3pPr>
              <a:defRPr>
                <a:solidFill>
                  <a:srgbClr val="114374"/>
                </a:solidFill>
              </a:defRPr>
            </a:lvl3pPr>
            <a:lvl4pPr>
              <a:defRPr>
                <a:solidFill>
                  <a:srgbClr val="114374"/>
                </a:solidFill>
              </a:defRPr>
            </a:lvl4pPr>
            <a:lvl5pPr>
              <a:defRPr>
                <a:solidFill>
                  <a:srgbClr val="11437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23E9C8A1-DF9D-411C-8C5F-FC9619BF422F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ro-RO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6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inut paralel simp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22" y="1825625"/>
            <a:ext cx="4233672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6145" y="1825625"/>
            <a:ext cx="4233672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6223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29EC-E924-41A3-B5BE-5D0670F22716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7" y="635113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6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aralel compl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2" y="1747044"/>
            <a:ext cx="4233672" cy="823912"/>
          </a:xfrm>
          <a:prstGeom prst="rect">
            <a:avLst/>
          </a:prstGeom>
          <a:solidFill>
            <a:srgbClr val="00417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22" y="2570956"/>
            <a:ext cx="423367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6144" y="1747044"/>
            <a:ext cx="4233672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buNone/>
              <a:defRPr lang="en-US" sz="20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6144" y="2570956"/>
            <a:ext cx="423367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AADCF-EB19-455B-BD58-E7E620490F64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421" y="876854"/>
            <a:ext cx="874166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9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F68D6A-48B6-4CD5-A684-04AAD272DA69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6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G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45CEDF-6B39-4773-9E6A-C6BA65DB4B8E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8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si Continu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59FE91-8333-4547-8501-BA7A2E28790A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3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Imagine 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4731365"/>
            <a:ext cx="8741664" cy="81935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422" y="997777"/>
            <a:ext cx="8741664" cy="374611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4" y="5550720"/>
            <a:ext cx="8741664" cy="682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96918D-AF50-4378-9F46-10F8D870345E}" type="datetime1">
              <a:rPr lang="en-US" smtClean="0"/>
              <a:t>3/30/2025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42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EFBFF5B-2B38-813E-03A7-EC6CBA05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612AD-5D56-7078-485E-B8F594E22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F301CC-6C7D-6205-9003-8FD7693FC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E168A-03DA-4EAE-8BD0-E85B36BADE37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A70483-5C13-6D6B-1BD4-32788C169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5B6F49-4918-0760-C363-392DB529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C0A4E-6D81-4ABA-B67B-49A403CF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02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39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1" r:id="rId10"/>
    <p:sldLayoutId id="2147483752" r:id="rId11"/>
    <p:sldLayoutId id="2147483753" r:id="rId12"/>
    <p:sldLayoutId id="2147483755" r:id="rId13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 utilities – Lab. 5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4294967295"/>
          </p:nvPr>
        </p:nvSpPr>
        <p:spPr>
          <a:xfrm>
            <a:off x="2408062" y="2328337"/>
            <a:ext cx="5725466" cy="63809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Faculty of Mathematics and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1588"/>
            <a:ext cx="2057400" cy="365125"/>
          </a:xfrm>
          <a:prstGeom prst="rect">
            <a:avLst/>
          </a:prstGeom>
        </p:spPr>
        <p:txBody>
          <a:bodyPr/>
          <a:lstStyle/>
          <a:p>
            <a:fld id="{F15DF4B7-D390-4743-BC4A-39E252620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B80BABF-3631-D10C-3402-7B44ED3480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 History lesson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E6BA090-5BCC-A8E2-A7F1-2E8E892B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228724"/>
            <a:ext cx="850582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47451F-1F8B-F982-2193-AAACF3FEC5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grep: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pattern searching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12B64-FB37-5E45-DD85-E5E08416160B}"/>
              </a:ext>
            </a:extLst>
          </p:cNvPr>
          <p:cNvSpPr txBox="1"/>
          <p:nvPr/>
        </p:nvSpPr>
        <p:spPr>
          <a:xfrm>
            <a:off x="440531" y="2715107"/>
            <a:ext cx="8268496" cy="336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is a text manipulation program;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grep</a:t>
            </a:r>
            <a:r>
              <a:rPr lang="en-US" dirty="0"/>
              <a:t> is the </a:t>
            </a:r>
            <a:r>
              <a:rPr lang="en-US" b="1" dirty="0"/>
              <a:t>“find” </a:t>
            </a:r>
            <a:r>
              <a:rPr lang="en-US" dirty="0"/>
              <a:t>string command is used to search for text patterns;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searches the input file and prints all the lines which contain the given pattern;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Other text manipulation commands are: -cut, tr, awk, sed;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Type </a:t>
            </a:r>
            <a:r>
              <a:rPr lang="en-US" b="1" dirty="0"/>
              <a:t>man grep </a:t>
            </a:r>
            <a:r>
              <a:rPr lang="en-US" dirty="0"/>
              <a:t>to find list of options;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F5D341-3245-A7E0-A830-3F14B143319E}"/>
              </a:ext>
            </a:extLst>
          </p:cNvPr>
          <p:cNvSpPr/>
          <p:nvPr/>
        </p:nvSpPr>
        <p:spPr>
          <a:xfrm>
            <a:off x="2259545" y="2003505"/>
            <a:ext cx="4115624" cy="475836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grep </a:t>
            </a:r>
            <a:r>
              <a:rPr lang="en-US" b="1" dirty="0">
                <a:solidFill>
                  <a:srgbClr val="0070C0"/>
                </a:solidFill>
              </a:rPr>
              <a:t>[options] </a:t>
            </a:r>
            <a:r>
              <a:rPr lang="en-US" b="1" dirty="0">
                <a:solidFill>
                  <a:srgbClr val="00B050"/>
                </a:solidFill>
              </a:rPr>
              <a:t>search pattern </a:t>
            </a:r>
            <a:r>
              <a:rPr lang="en-US" b="1" dirty="0">
                <a:solidFill>
                  <a:srgbClr val="FF0000"/>
                </a:solidFill>
              </a:rPr>
              <a:t>[file]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BF21B-554C-DEAC-8080-E83450040D04}"/>
              </a:ext>
            </a:extLst>
          </p:cNvPr>
          <p:cNvSpPr txBox="1"/>
          <p:nvPr/>
        </p:nvSpPr>
        <p:spPr>
          <a:xfrm>
            <a:off x="440531" y="1901811"/>
            <a:ext cx="4633912" cy="57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Syntax:</a:t>
            </a:r>
            <a:endParaRPr lang="en-US" sz="2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8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8752013-D56F-C52E-3E2B-3D0A9B9607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grep: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options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F7832B-BCB8-0A93-59AA-A528D3EE4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61096"/>
              </p:ext>
            </p:extLst>
          </p:nvPr>
        </p:nvGraphicFramePr>
        <p:xfrm>
          <a:off x="0" y="1032256"/>
          <a:ext cx="9144000" cy="5655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8121">
                  <a:extLst>
                    <a:ext uri="{9D8B030D-6E8A-4147-A177-3AD203B41FA5}">
                      <a16:colId xmlns:a16="http://schemas.microsoft.com/office/drawing/2014/main" val="2185249665"/>
                    </a:ext>
                  </a:extLst>
                </a:gridCol>
                <a:gridCol w="5135879">
                  <a:extLst>
                    <a:ext uri="{9D8B030D-6E8A-4147-A177-3AD203B41FA5}">
                      <a16:colId xmlns:a16="http://schemas.microsoft.com/office/drawing/2014/main" val="810277506"/>
                    </a:ext>
                  </a:extLst>
                </a:gridCol>
              </a:tblGrid>
              <a:tr h="55347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87140"/>
                  </a:ext>
                </a:extLst>
              </a:tr>
              <a:tr h="555163">
                <a:tc>
                  <a:txBody>
                    <a:bodyPr/>
                    <a:lstStyle/>
                    <a:p>
                      <a:r>
                        <a:rPr lang="en-US" sz="1600" dirty="0"/>
                        <a:t>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Ignore case during search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596266"/>
                  </a:ext>
                </a:extLst>
              </a:tr>
              <a:tr h="752893">
                <a:tc>
                  <a:txBody>
                    <a:bodyPr/>
                    <a:lstStyle/>
                    <a:p>
                      <a:r>
                        <a:rPr lang="en-US" sz="1600"/>
                        <a:t>-v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Invert match-match everything except pattern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11654"/>
                  </a:ext>
                </a:extLst>
              </a:tr>
              <a:tr h="752893">
                <a:tc>
                  <a:txBody>
                    <a:bodyPr/>
                    <a:lstStyle/>
                    <a:p>
                      <a:r>
                        <a:rPr lang="en-US" sz="1600"/>
                        <a:t>-A num (--after context=NUM)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Print num lines od trailing context after matching lines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090918"/>
                  </a:ext>
                </a:extLst>
              </a:tr>
              <a:tr h="820242">
                <a:tc>
                  <a:txBody>
                    <a:bodyPr/>
                    <a:lstStyle/>
                    <a:p>
                      <a:r>
                        <a:rPr lang="en-US" sz="1600"/>
                        <a:t>-B num (--before-context=NUM)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Print num lines of leading context before matching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96431"/>
                  </a:ext>
                </a:extLst>
              </a:tr>
              <a:tr h="555163">
                <a:tc>
                  <a:txBody>
                    <a:bodyPr/>
                    <a:lstStyle/>
                    <a:p>
                      <a:r>
                        <a:rPr lang="en-US" sz="1600" dirty="0"/>
                        <a:t>-C num (-NUM-context=NUM)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Print num lines from all matching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262674"/>
                  </a:ext>
                </a:extLst>
              </a:tr>
              <a:tr h="555163">
                <a:tc>
                  <a:txBody>
                    <a:bodyPr/>
                    <a:lstStyle/>
                    <a:p>
                      <a:r>
                        <a:rPr lang="en-US" sz="1600" dirty="0"/>
                        <a:t>-e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(--regexp=PATTERN)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77024"/>
                  </a:ext>
                </a:extLst>
              </a:tr>
              <a:tr h="555163">
                <a:tc>
                  <a:txBody>
                    <a:bodyPr/>
                    <a:lstStyle/>
                    <a:p>
                      <a:r>
                        <a:rPr lang="en-US" sz="1600" dirty="0"/>
                        <a:t>-f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(--file=FILE)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10495"/>
                  </a:ext>
                </a:extLst>
              </a:tr>
              <a:tr h="555163">
                <a:tc>
                  <a:txBody>
                    <a:bodyPr/>
                    <a:lstStyle/>
                    <a:p>
                      <a:r>
                        <a:rPr lang="en-US" sz="1600" dirty="0"/>
                        <a:t>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Display the matched line and their line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74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64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73650-8DA9-E7D5-0156-B8327A9C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7D719A8-ED61-34B5-E70A-327ECE0A72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Regular expressions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3CCA9-F0DB-394E-D249-1CEC31D0593F}"/>
              </a:ext>
            </a:extLst>
          </p:cNvPr>
          <p:cNvSpPr txBox="1"/>
          <p:nvPr/>
        </p:nvSpPr>
        <p:spPr>
          <a:xfrm>
            <a:off x="478905" y="2176601"/>
            <a:ext cx="7289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</a:t>
            </a:r>
            <a:r>
              <a:rPr lang="en-US" sz="2400" dirty="0"/>
              <a:t> </a:t>
            </a:r>
            <a:r>
              <a:rPr lang="en-US" sz="2000" dirty="0"/>
              <a:t>is a regular expression (or </a:t>
            </a:r>
            <a:r>
              <a:rPr lang="en-US" sz="2400" b="1" dirty="0"/>
              <a:t>regex</a:t>
            </a:r>
            <a:r>
              <a:rPr lang="en-US" sz="2000" dirty="0"/>
              <a:t>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sequence of characters that define a search pattern, validate data;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F7B8F-C631-3766-0944-FF2F26E87975}"/>
              </a:ext>
            </a:extLst>
          </p:cNvPr>
          <p:cNvSpPr txBox="1"/>
          <p:nvPr/>
        </p:nvSpPr>
        <p:spPr>
          <a:xfrm>
            <a:off x="478905" y="3234997"/>
            <a:ext cx="6912495" cy="272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Regex</a:t>
            </a:r>
            <a:r>
              <a:rPr lang="en-US" sz="2000" b="1" dirty="0"/>
              <a:t> </a:t>
            </a:r>
            <a:r>
              <a:rPr lang="en-US" sz="2400" b="1" dirty="0"/>
              <a:t>Use Cases: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Find and extract data from a document;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Regular expressions are endemic to Unix: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vi, ed, sed and emacs;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awk, tcl, perl and Python;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grep, egrep, fgrep;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compilers;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65FCC-6FC0-ABF3-223C-D3AE3331A54F}"/>
              </a:ext>
            </a:extLst>
          </p:cNvPr>
          <p:cNvSpPr/>
          <p:nvPr/>
        </p:nvSpPr>
        <p:spPr>
          <a:xfrm>
            <a:off x="1966225" y="1328596"/>
            <a:ext cx="2328368" cy="4437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/pattern</a:t>
            </a:r>
            <a:r>
              <a:rPr lang="en-US" sz="2000" b="1" dirty="0">
                <a:solidFill>
                  <a:srgbClr val="0070C0"/>
                </a:solidFill>
              </a:rPr>
              <a:t>/options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FDA5C-6C49-1B41-7FA5-3017D81A9575}"/>
              </a:ext>
            </a:extLst>
          </p:cNvPr>
          <p:cNvSpPr txBox="1"/>
          <p:nvPr/>
        </p:nvSpPr>
        <p:spPr>
          <a:xfrm>
            <a:off x="478905" y="1288837"/>
            <a:ext cx="1978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Syntax: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601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C76EC-48BD-C51B-EC1F-B89502F2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C998B8-7BE8-5414-622F-C41B3BCF50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Regular expressions II: Special characters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B2FC6E5-C193-16D2-1743-BE63B6F4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35104"/>
              </p:ext>
            </p:extLst>
          </p:nvPr>
        </p:nvGraphicFramePr>
        <p:xfrm>
          <a:off x="995916" y="1493247"/>
          <a:ext cx="7152167" cy="457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071">
                  <a:extLst>
                    <a:ext uri="{9D8B030D-6E8A-4147-A177-3AD203B41FA5}">
                      <a16:colId xmlns:a16="http://schemas.microsoft.com/office/drawing/2014/main" val="547350179"/>
                    </a:ext>
                  </a:extLst>
                </a:gridCol>
                <a:gridCol w="3076048">
                  <a:extLst>
                    <a:ext uri="{9D8B030D-6E8A-4147-A177-3AD203B41FA5}">
                      <a16:colId xmlns:a16="http://schemas.microsoft.com/office/drawing/2014/main" val="208000724"/>
                    </a:ext>
                  </a:extLst>
                </a:gridCol>
                <a:gridCol w="3076048">
                  <a:extLst>
                    <a:ext uri="{9D8B030D-6E8A-4147-A177-3AD203B41FA5}">
                      <a16:colId xmlns:a16="http://schemas.microsoft.com/office/drawing/2014/main" val="3110425366"/>
                    </a:ext>
                  </a:extLst>
                </a:gridCol>
              </a:tblGrid>
              <a:tr h="148777">
                <a:tc>
                  <a:txBody>
                    <a:bodyPr/>
                    <a:lstStyle/>
                    <a:p>
                      <a:r>
                        <a:rPr lang="en-US" dirty="0"/>
                        <a:t>Cmd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98010"/>
                  </a:ext>
                </a:extLst>
              </a:tr>
              <a:tr h="3565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character wildcard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s…r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187331"/>
                  </a:ext>
                </a:extLst>
              </a:tr>
              <a:tr h="3565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Escape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\.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53017"/>
                  </a:ext>
                </a:extLst>
              </a:tr>
              <a:tr h="3565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line must start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^c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166250"/>
                  </a:ext>
                </a:extLst>
              </a:tr>
              <a:tr h="48353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[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single character in the brackets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061547"/>
                  </a:ext>
                </a:extLst>
              </a:tr>
              <a:tr h="48353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[^]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any of the single characters in the brackets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[^ch]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438030"/>
                  </a:ext>
                </a:extLst>
              </a:tr>
              <a:tr h="3565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line ends 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625269"/>
                  </a:ext>
                </a:extLst>
              </a:tr>
              <a:tr h="48353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preceding char can occur 0 or more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colou*r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66241"/>
                  </a:ext>
                </a:extLst>
              </a:tr>
              <a:tr h="48353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preceding char can occur 0 or 1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colou?r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245453"/>
                  </a:ext>
                </a:extLst>
              </a:tr>
              <a:tr h="48353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preceding char can occur 1 or more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colou+r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279914"/>
                  </a:ext>
                </a:extLst>
              </a:tr>
              <a:tr h="3565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chips|salsa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73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12CD64-AF0C-5A62-5365-3BC661671107}"/>
              </a:ext>
            </a:extLst>
          </p:cNvPr>
          <p:cNvSpPr txBox="1"/>
          <p:nvPr/>
        </p:nvSpPr>
        <p:spPr>
          <a:xfrm>
            <a:off x="531627" y="994486"/>
            <a:ext cx="21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meta-characters: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8780B-96E4-A491-31D4-F946599F1F05}"/>
              </a:ext>
            </a:extLst>
          </p:cNvPr>
          <p:cNvSpPr txBox="1"/>
          <p:nvPr/>
        </p:nvSpPr>
        <p:spPr>
          <a:xfrm>
            <a:off x="1789813" y="6197814"/>
            <a:ext cx="635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Extended regular expressions requires the –E option</a:t>
            </a:r>
          </a:p>
        </p:txBody>
      </p:sp>
    </p:spTree>
    <p:extLst>
      <p:ext uri="{BB962C8B-B14F-4D97-AF65-F5344CB8AC3E}">
        <p14:creationId xmlns:p14="http://schemas.microsoft.com/office/powerpoint/2010/main" val="161939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4743-7322-F1EA-7799-58DC8C6DE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73650-8DA9-E7D5-0156-B8327A9C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7D719A8-ED61-34B5-E70A-327ECE0A72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Regular expressions III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0B860-8834-9ADF-FD94-638644E2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32" y="1215198"/>
            <a:ext cx="7795936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0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BA267-E5FA-9DA9-4C48-C9B7648B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FD6CEF4-09C4-391C-E3C6-C845C4D2C8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10 min: Learning </a:t>
            </a:r>
            <a:r>
              <a:rPr lang="en-US" sz="2800" b="1">
                <a:solidFill>
                  <a:schemeClr val="bg1"/>
                </a:solidFill>
                <a:latin typeface="Consolas" panose="020B0609020204030204" pitchFamily="49" charset="0"/>
              </a:rPr>
              <a:t>grep Command</a:t>
            </a:r>
            <a:endParaRPr lang="en-US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D0602-7E55-A8AF-F667-11355AC91CB3}"/>
              </a:ext>
            </a:extLst>
          </p:cNvPr>
          <p:cNvSpPr txBox="1"/>
          <p:nvPr/>
        </p:nvSpPr>
        <p:spPr>
          <a:xfrm>
            <a:off x="214184" y="823912"/>
            <a:ext cx="8467090" cy="558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Search for words in </a:t>
            </a:r>
            <a:r>
              <a:rPr lang="en-US" sz="1600" b="1" dirty="0"/>
              <a:t>fruits.txt </a:t>
            </a:r>
            <a:r>
              <a:rPr lang="en-US" sz="1600" dirty="0"/>
              <a:t>that start with the letter s, have exactly three characters in between, and end with the letter 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List all files with a </a:t>
            </a:r>
            <a:r>
              <a:rPr lang="en-US" sz="1600" b="1" dirty="0"/>
              <a:t>.txt </a:t>
            </a:r>
            <a:r>
              <a:rPr lang="en-US" sz="1600" dirty="0"/>
              <a:t>extension in the current directory using </a:t>
            </a:r>
            <a:r>
              <a:rPr lang="en-US" sz="1600" b="1" dirty="0">
                <a:solidFill>
                  <a:srgbClr val="00B050"/>
                </a:solidFill>
              </a:rPr>
              <a:t>grep</a:t>
            </a:r>
            <a:r>
              <a:rPr lang="en-US" sz="1600" dirty="0"/>
              <a:t> with </a:t>
            </a:r>
            <a:r>
              <a:rPr lang="en-US" sz="1600" b="1" dirty="0">
                <a:solidFill>
                  <a:srgbClr val="00B050"/>
                </a:solidFill>
              </a:rPr>
              <a:t>ls</a:t>
            </a:r>
            <a:r>
              <a:rPr lang="en-US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Find all lines in </a:t>
            </a:r>
            <a:r>
              <a:rPr lang="en-US" sz="1600" b="1" dirty="0"/>
              <a:t>fruits.txt</a:t>
            </a:r>
            <a:r>
              <a:rPr lang="en-US" sz="1600" dirty="0"/>
              <a:t> that start with the letter 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Write a </a:t>
            </a:r>
            <a:r>
              <a:rPr lang="en-US" sz="1600" b="1" dirty="0">
                <a:solidFill>
                  <a:srgbClr val="00B050"/>
                </a:solidFill>
              </a:rPr>
              <a:t>grep</a:t>
            </a:r>
            <a:r>
              <a:rPr lang="en-US" sz="1600" dirty="0"/>
              <a:t> command to display lines in </a:t>
            </a:r>
            <a:r>
              <a:rPr lang="en-US" sz="1600" b="1" dirty="0"/>
              <a:t>fruits.txt </a:t>
            </a:r>
            <a:r>
              <a:rPr lang="en-US" sz="1600" dirty="0"/>
              <a:t>that start with either c or h.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Exclude lines in </a:t>
            </a:r>
            <a:r>
              <a:rPr lang="en-US" sz="1600" b="1" dirty="0"/>
              <a:t>fruits.txt </a:t>
            </a:r>
            <a:r>
              <a:rPr lang="en-US" sz="1600" dirty="0"/>
              <a:t>that start with c or h.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Find all lines in </a:t>
            </a:r>
            <a:r>
              <a:rPr lang="en-US" sz="1600" b="1" dirty="0"/>
              <a:t>fruits.txt </a:t>
            </a:r>
            <a:r>
              <a:rPr lang="en-US" sz="1600" dirty="0"/>
              <a:t>that end with the string ies.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Use </a:t>
            </a:r>
            <a:r>
              <a:rPr lang="en-US" sz="1600" b="1" dirty="0">
                <a:solidFill>
                  <a:srgbClr val="00B050"/>
                </a:solidFill>
              </a:rPr>
              <a:t>grep</a:t>
            </a:r>
            <a:r>
              <a:rPr lang="en-US" sz="1600" dirty="0"/>
              <a:t> to find all lines in </a:t>
            </a:r>
            <a:r>
              <a:rPr lang="en-US" sz="1600" b="1" dirty="0"/>
              <a:t>fruits.txt </a:t>
            </a:r>
            <a:r>
              <a:rPr lang="en-US" sz="1600" dirty="0"/>
              <a:t>that contain the pattern colou*r where the character u appears zero or more times.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Write a </a:t>
            </a:r>
            <a:r>
              <a:rPr lang="en-US" sz="1600" b="1" dirty="0">
                <a:solidFill>
                  <a:srgbClr val="00B050"/>
                </a:solidFill>
              </a:rPr>
              <a:t>grep</a:t>
            </a:r>
            <a:r>
              <a:rPr lang="en-US" sz="1600" dirty="0"/>
              <a:t> command using extended regular expressions to find all lines in </a:t>
            </a:r>
            <a:r>
              <a:rPr lang="en-US" sz="1600" b="1" dirty="0"/>
              <a:t>fruits.txt </a:t>
            </a:r>
            <a:r>
              <a:rPr lang="en-US" sz="1600" dirty="0"/>
              <a:t>that contain the pattern colou?r where the character u appears zero or one time.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Search for lines in </a:t>
            </a:r>
            <a:r>
              <a:rPr lang="en-US" sz="1600" b="1" dirty="0"/>
              <a:t>fruits.txt </a:t>
            </a:r>
            <a:r>
              <a:rPr lang="en-US" sz="1600" dirty="0"/>
              <a:t>that contain either the word cheese or the word salsa using extended regular expressions.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Find lines in </a:t>
            </a:r>
            <a:r>
              <a:rPr lang="en-US" sz="1600" b="1" dirty="0"/>
              <a:t>fruits.txt </a:t>
            </a:r>
            <a:r>
              <a:rPr lang="en-US" sz="1600" dirty="0"/>
              <a:t>where the word starts with c but excludes those ending with the letter t.</a:t>
            </a:r>
          </a:p>
        </p:txBody>
      </p:sp>
    </p:spTree>
    <p:extLst>
      <p:ext uri="{BB962C8B-B14F-4D97-AF65-F5344CB8AC3E}">
        <p14:creationId xmlns:p14="http://schemas.microsoft.com/office/powerpoint/2010/main" val="88012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B8E63D-E8CD-80E3-E22D-F1903C5DFFB1}"/>
              </a:ext>
            </a:extLst>
          </p:cNvPr>
          <p:cNvSpPr txBox="1"/>
          <p:nvPr/>
        </p:nvSpPr>
        <p:spPr>
          <a:xfrm>
            <a:off x="281941" y="863655"/>
            <a:ext cx="8862059" cy="128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sed ("stream editor")</a:t>
            </a:r>
            <a:r>
              <a:rPr lang="en-US" dirty="0"/>
              <a:t> is a Unix utility used for parsing and transforming text files by performing basic text modifications such as replacing, deleting, or modifying content before passing it to the output, often serving as a filter in a pipeline</a:t>
            </a:r>
            <a:endParaRPr lang="en-US" dirty="0">
              <a:solidFill>
                <a:srgbClr val="114374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81D878-B4C6-4A76-441A-EC971F805F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sed: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stream editor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24F646-1909-30DD-5E82-FCBEB0BE2078}"/>
              </a:ext>
            </a:extLst>
          </p:cNvPr>
          <p:cNvSpPr/>
          <p:nvPr/>
        </p:nvSpPr>
        <p:spPr>
          <a:xfrm>
            <a:off x="2474187" y="2559225"/>
            <a:ext cx="3738867" cy="4562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[options] ‘</a:t>
            </a:r>
            <a:r>
              <a:rPr lang="en-US" dirty="0">
                <a:solidFill>
                  <a:srgbClr val="00B0F0"/>
                </a:solidFill>
              </a:rPr>
              <a:t>script</a:t>
            </a:r>
            <a:r>
              <a:rPr lang="en-US" dirty="0">
                <a:solidFill>
                  <a:schemeClr val="tx1"/>
                </a:solidFill>
              </a:rPr>
              <a:t>’ </a:t>
            </a:r>
            <a:r>
              <a:rPr lang="en-US" dirty="0">
                <a:solidFill>
                  <a:srgbClr val="FF0000"/>
                </a:solidFill>
              </a:rPr>
              <a:t>[file]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299D0A-D3E7-275E-2BE7-8435D3D4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02" y="3336924"/>
            <a:ext cx="5121084" cy="59441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83775F-9AD0-9FAE-9A9F-0099F36F63BC}"/>
              </a:ext>
            </a:extLst>
          </p:cNvPr>
          <p:cNvCxnSpPr>
            <a:cxnSpLocks/>
          </p:cNvCxnSpPr>
          <p:nvPr/>
        </p:nvCxnSpPr>
        <p:spPr>
          <a:xfrm flipV="1">
            <a:off x="2153559" y="3966815"/>
            <a:ext cx="955040" cy="6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2D6DD7-9F4C-9E0E-6E4C-358625C84931}"/>
              </a:ext>
            </a:extLst>
          </p:cNvPr>
          <p:cNvCxnSpPr>
            <a:cxnSpLocks/>
          </p:cNvCxnSpPr>
          <p:nvPr/>
        </p:nvCxnSpPr>
        <p:spPr>
          <a:xfrm flipV="1">
            <a:off x="3528884" y="4006395"/>
            <a:ext cx="670560" cy="60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BAF7F1-046F-6968-62E0-9721C6899891}"/>
              </a:ext>
            </a:extLst>
          </p:cNvPr>
          <p:cNvCxnSpPr>
            <a:cxnSpLocks/>
          </p:cNvCxnSpPr>
          <p:nvPr/>
        </p:nvCxnSpPr>
        <p:spPr>
          <a:xfrm flipV="1">
            <a:off x="5362354" y="4040752"/>
            <a:ext cx="0" cy="58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00F58D-D281-B50A-FA36-FCBE0D245CE7}"/>
              </a:ext>
            </a:extLst>
          </p:cNvPr>
          <p:cNvCxnSpPr>
            <a:cxnSpLocks/>
          </p:cNvCxnSpPr>
          <p:nvPr/>
        </p:nvCxnSpPr>
        <p:spPr>
          <a:xfrm flipH="1" flipV="1">
            <a:off x="6423375" y="4032884"/>
            <a:ext cx="336341" cy="596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3A22285-65F1-EB37-8CD0-91712FA85E4A}"/>
              </a:ext>
            </a:extLst>
          </p:cNvPr>
          <p:cNvSpPr txBox="1"/>
          <p:nvPr/>
        </p:nvSpPr>
        <p:spPr>
          <a:xfrm>
            <a:off x="1036525" y="4610545"/>
            <a:ext cx="1520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substitute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632520-0751-44BE-FB40-6EB8F0B11B28}"/>
              </a:ext>
            </a:extLst>
          </p:cNvPr>
          <p:cNvSpPr txBox="1"/>
          <p:nvPr/>
        </p:nvSpPr>
        <p:spPr>
          <a:xfrm>
            <a:off x="3108599" y="4629369"/>
            <a:ext cx="278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8BB8-C143-4CE9-85F8-F39D3A4624EF}"/>
              </a:ext>
            </a:extLst>
          </p:cNvPr>
          <p:cNvSpPr txBox="1"/>
          <p:nvPr/>
        </p:nvSpPr>
        <p:spPr>
          <a:xfrm>
            <a:off x="2474187" y="5138170"/>
            <a:ext cx="4638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regular expression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A50C54-2C9D-736F-C33D-5ACC4AA3F81A}"/>
              </a:ext>
            </a:extLst>
          </p:cNvPr>
          <p:cNvSpPr txBox="1"/>
          <p:nvPr/>
        </p:nvSpPr>
        <p:spPr>
          <a:xfrm>
            <a:off x="4505960" y="4617027"/>
            <a:ext cx="4638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with this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4B9001-6104-2409-589A-BA40A9B23D2F}"/>
              </a:ext>
            </a:extLst>
          </p:cNvPr>
          <p:cNvSpPr txBox="1"/>
          <p:nvPr/>
        </p:nvSpPr>
        <p:spPr>
          <a:xfrm>
            <a:off x="4890686" y="5151848"/>
            <a:ext cx="482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DC75D-7215-6CE8-7301-E6AFCE70B810}"/>
              </a:ext>
            </a:extLst>
          </p:cNvPr>
          <p:cNvSpPr txBox="1"/>
          <p:nvPr/>
        </p:nvSpPr>
        <p:spPr>
          <a:xfrm>
            <a:off x="6401229" y="4613687"/>
            <a:ext cx="1439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globally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D44B5F-4E30-17AB-4211-1EB1850DA70D}"/>
              </a:ext>
            </a:extLst>
          </p:cNvPr>
          <p:cNvSpPr txBox="1"/>
          <p:nvPr/>
        </p:nvSpPr>
        <p:spPr>
          <a:xfrm>
            <a:off x="6249448" y="5145009"/>
            <a:ext cx="2894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 occurrences on the 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B1B970-667B-B0EE-4DC5-E899D32FF90F}"/>
              </a:ext>
            </a:extLst>
          </p:cNvPr>
          <p:cNvSpPr/>
          <p:nvPr/>
        </p:nvSpPr>
        <p:spPr>
          <a:xfrm>
            <a:off x="170528" y="5739817"/>
            <a:ext cx="2272210" cy="42305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sed ‘s/honey/nuts’ fruits.txt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EA3C3A-9FE4-1D6B-BCBD-A42B622D6F03}"/>
              </a:ext>
            </a:extLst>
          </p:cNvPr>
          <p:cNvSpPr/>
          <p:nvPr/>
        </p:nvSpPr>
        <p:spPr>
          <a:xfrm>
            <a:off x="2520997" y="6002971"/>
            <a:ext cx="2272210" cy="365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sed ‘s/a/@/2’ fruits.txt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C38AC5-58FD-03A1-67AA-019F0AB80F4C}"/>
              </a:ext>
            </a:extLst>
          </p:cNvPr>
          <p:cNvSpPr/>
          <p:nvPr/>
        </p:nvSpPr>
        <p:spPr>
          <a:xfrm>
            <a:off x="4940567" y="5812187"/>
            <a:ext cx="207487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sed ‘s/a/@/g’ fruits.txt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F049F-C8DB-959D-9509-08298F268275}"/>
              </a:ext>
            </a:extLst>
          </p:cNvPr>
          <p:cNvSpPr/>
          <p:nvPr/>
        </p:nvSpPr>
        <p:spPr>
          <a:xfrm>
            <a:off x="7112227" y="6070665"/>
            <a:ext cx="1827752" cy="365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sed ‘s</a:t>
            </a:r>
            <a:r>
              <a:rPr lang="en-US" sz="1200" b="1" dirty="0">
                <a:solidFill>
                  <a:srgbClr val="C00000"/>
                </a:solidFill>
              </a:rPr>
              <a:t>:</a:t>
            </a:r>
            <a:r>
              <a:rPr lang="en-US" sz="1200" b="1" dirty="0">
                <a:solidFill>
                  <a:schemeClr val="tx1"/>
                </a:solidFill>
              </a:rPr>
              <a:t>a</a:t>
            </a:r>
            <a:r>
              <a:rPr lang="en-US" sz="1200" b="1" dirty="0">
                <a:solidFill>
                  <a:srgbClr val="C00000"/>
                </a:solidFill>
              </a:rPr>
              <a:t>:</a:t>
            </a:r>
            <a:r>
              <a:rPr lang="en-US" sz="1200" b="1" dirty="0">
                <a:solidFill>
                  <a:schemeClr val="tx1"/>
                </a:solidFill>
              </a:rPr>
              <a:t>@</a:t>
            </a:r>
            <a:r>
              <a:rPr lang="en-US" sz="1200" b="1" dirty="0">
                <a:solidFill>
                  <a:srgbClr val="C00000"/>
                </a:solidFill>
              </a:rPr>
              <a:t>:</a:t>
            </a:r>
            <a:r>
              <a:rPr lang="en-US" sz="1200" b="1" dirty="0">
                <a:solidFill>
                  <a:schemeClr val="tx1"/>
                </a:solidFill>
              </a:rPr>
              <a:t>g’ fruits.txt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97C23-6A99-0AD9-5D80-CF931681A01A}"/>
              </a:ext>
            </a:extLst>
          </p:cNvPr>
          <p:cNvSpPr txBox="1"/>
          <p:nvPr/>
        </p:nvSpPr>
        <p:spPr>
          <a:xfrm>
            <a:off x="6759716" y="3405427"/>
            <a:ext cx="1055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[file]</a:t>
            </a:r>
            <a:endParaRPr lang="en-US" sz="2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7EDD7E-BD6F-0254-0C5A-A9FB55EEE649}"/>
              </a:ext>
            </a:extLst>
          </p:cNvPr>
          <p:cNvCxnSpPr>
            <a:cxnSpLocks/>
          </p:cNvCxnSpPr>
          <p:nvPr/>
        </p:nvCxnSpPr>
        <p:spPr>
          <a:xfrm flipH="1" flipV="1">
            <a:off x="7646875" y="3926126"/>
            <a:ext cx="336341" cy="596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DBE10A-52EC-D8EC-C01D-AEBA55A4D2F2}"/>
              </a:ext>
            </a:extLst>
          </p:cNvPr>
          <p:cNvSpPr txBox="1"/>
          <p:nvPr/>
        </p:nvSpPr>
        <p:spPr>
          <a:xfrm>
            <a:off x="7744209" y="4588928"/>
            <a:ext cx="492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here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126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72CA0-7FE7-E35F-63EC-A5C33ACE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226B753-71D8-EF06-8839-B8352F77E2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sed commands + options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BC7F2C-B50C-4EEC-D412-185B34141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89845"/>
              </p:ext>
            </p:extLst>
          </p:nvPr>
        </p:nvGraphicFramePr>
        <p:xfrm>
          <a:off x="341792" y="3022493"/>
          <a:ext cx="4953221" cy="376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641">
                  <a:extLst>
                    <a:ext uri="{9D8B030D-6E8A-4147-A177-3AD203B41FA5}">
                      <a16:colId xmlns:a16="http://schemas.microsoft.com/office/drawing/2014/main" val="1095111755"/>
                    </a:ext>
                  </a:extLst>
                </a:gridCol>
                <a:gridCol w="3455580">
                  <a:extLst>
                    <a:ext uri="{9D8B030D-6E8A-4147-A177-3AD203B41FA5}">
                      <a16:colId xmlns:a16="http://schemas.microsoft.com/office/drawing/2014/main" val="3522307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7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s (substitution)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sed ‘s/Ring/Stone/2’ ring_file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03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 (delete)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sed ‘/ring/ d’ ring_file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905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 (print)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 (append)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sed '3a Linie adaugata' angajati.txt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849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 (insert)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sed '1i \t\t\tDATE DESPRE PERSONAL' angajati.txt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90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 (change)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sed '2c SALARIAT PENSIONAT' angajati.txt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38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y (transform)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sed 'y/aeiou/AEIOU/' text.txt 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47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 (quit)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sed '5q' angajati.txt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3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 (write)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sed -n 'w angajati.bak' angajati.txt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02235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A68B06-FBED-30DA-C763-5D9EB19E0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488092"/>
              </p:ext>
            </p:extLst>
          </p:nvPr>
        </p:nvGraphicFramePr>
        <p:xfrm>
          <a:off x="341791" y="823912"/>
          <a:ext cx="4953222" cy="219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329">
                  <a:extLst>
                    <a:ext uri="{9D8B030D-6E8A-4147-A177-3AD203B41FA5}">
                      <a16:colId xmlns:a16="http://schemas.microsoft.com/office/drawing/2014/main" val="1913467389"/>
                    </a:ext>
                  </a:extLst>
                </a:gridCol>
                <a:gridCol w="3432893">
                  <a:extLst>
                    <a:ext uri="{9D8B030D-6E8A-4147-A177-3AD203B41FA5}">
                      <a16:colId xmlns:a16="http://schemas.microsoft.com/office/drawing/2014/main" val="4287840415"/>
                    </a:ext>
                  </a:extLst>
                </a:gridCol>
              </a:tblGrid>
              <a:tr h="264489">
                <a:tc>
                  <a:txBody>
                    <a:bodyPr/>
                    <a:lstStyle/>
                    <a:p>
                      <a:r>
                        <a:rPr lang="en-US" dirty="0"/>
                        <a:t>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052649"/>
                  </a:ext>
                </a:extLst>
              </a:tr>
              <a:tr h="339301">
                <a:tc>
                  <a:txBody>
                    <a:bodyPr/>
                    <a:lstStyle/>
                    <a:p>
                      <a:r>
                        <a:rPr lang="en-US" sz="1600" b="1" dirty="0"/>
                        <a:t>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For combining multiple 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045232"/>
                  </a:ext>
                </a:extLst>
              </a:tr>
              <a:tr h="298398">
                <a:tc>
                  <a:txBody>
                    <a:bodyPr/>
                    <a:lstStyle/>
                    <a:p>
                      <a:r>
                        <a:rPr lang="en-US" sz="1600" b="1" dirty="0"/>
                        <a:t>-f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commands from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2160"/>
                  </a:ext>
                </a:extLst>
              </a:tr>
              <a:tr h="264489">
                <a:tc>
                  <a:txBody>
                    <a:bodyPr/>
                    <a:lstStyle/>
                    <a:p>
                      <a:r>
                        <a:rPr lang="en-US" dirty="0"/>
                        <a:t>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help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750473"/>
                  </a:ext>
                </a:extLst>
              </a:tr>
              <a:tr h="298398">
                <a:tc>
                  <a:txBody>
                    <a:bodyPr/>
                    <a:lstStyle/>
                    <a:p>
                      <a:r>
                        <a:rPr lang="en-US" sz="1600" b="1" dirty="0"/>
                        <a:t>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Disable 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168763"/>
                  </a:ext>
                </a:extLst>
              </a:tr>
              <a:tr h="264489">
                <a:tc>
                  <a:txBody>
                    <a:bodyPr/>
                    <a:lstStyle/>
                    <a:p>
                      <a:r>
                        <a:rPr lang="en-US" dirty="0"/>
                        <a:t>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version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29888"/>
                  </a:ext>
                </a:extLst>
              </a:tr>
              <a:tr h="264489">
                <a:tc>
                  <a:txBody>
                    <a:bodyPr/>
                    <a:lstStyle/>
                    <a:p>
                      <a:r>
                        <a:rPr lang="en-US" dirty="0"/>
                        <a:t>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file substitution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719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1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357CB18-60FC-D395-5950-6D627D3A81A0}"/>
              </a:ext>
            </a:extLst>
          </p:cNvPr>
          <p:cNvSpPr/>
          <p:nvPr/>
        </p:nvSpPr>
        <p:spPr>
          <a:xfrm>
            <a:off x="981894" y="3211378"/>
            <a:ext cx="6919222" cy="685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7997376-0740-B941-28D3-2B4528743B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sed commands examples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F25A277-98AA-2DF9-9C23-632B07D3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38" y="952215"/>
            <a:ext cx="6035563" cy="22709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B3CBC1-05D4-6284-204E-EF16555A74E3}"/>
              </a:ext>
            </a:extLst>
          </p:cNvPr>
          <p:cNvSpPr txBox="1"/>
          <p:nvPr/>
        </p:nvSpPr>
        <p:spPr>
          <a:xfrm>
            <a:off x="763861" y="3491859"/>
            <a:ext cx="589815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the sed command and the single quotes have been omitted.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98F3D93-FAE0-DE53-7372-1EC16A094324}"/>
              </a:ext>
            </a:extLst>
          </p:cNvPr>
          <p:cNvSpPr/>
          <p:nvPr/>
        </p:nvSpPr>
        <p:spPr>
          <a:xfrm>
            <a:off x="1218938" y="4137841"/>
            <a:ext cx="6919222" cy="19784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531FD67-C8DF-938A-B7A4-58F194C5E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48" y="3830413"/>
            <a:ext cx="6986063" cy="28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3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FCB53-FF4C-741C-0F4B-43F4D5C7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51" y="92598"/>
            <a:ext cx="6539697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E1F28-4ABD-7A73-5557-DED404C58F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Git cheat sheet</a:t>
            </a:r>
          </a:p>
        </p:txBody>
      </p:sp>
    </p:spTree>
    <p:extLst>
      <p:ext uri="{BB962C8B-B14F-4D97-AF65-F5344CB8AC3E}">
        <p14:creationId xmlns:p14="http://schemas.microsoft.com/office/powerpoint/2010/main" val="272569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7997376-0740-B941-28D3-2B4528743B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When should/shouldn’t we use sed?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39374-0EBE-936B-4D6F-5D8ADBA91338}"/>
              </a:ext>
            </a:extLst>
          </p:cNvPr>
          <p:cNvSpPr txBox="1"/>
          <p:nvPr/>
        </p:nvSpPr>
        <p:spPr>
          <a:xfrm>
            <a:off x="299720" y="1664928"/>
            <a:ext cx="8209280" cy="1702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4374"/>
                </a:solidFill>
              </a:rPr>
              <a:t>When you need to change hundreds or thousands of files;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4374"/>
                </a:solidFill>
              </a:rPr>
              <a:t>Have repetitive work on many files;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4374"/>
                </a:solidFill>
              </a:rPr>
              <a:t>“Complex mutations;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4374"/>
                </a:solidFill>
              </a:rPr>
              <a:t>Fast “one liners” in scripts;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172D-FC6D-F21F-4E9D-A1EC4489A9CE}"/>
              </a:ext>
            </a:extLst>
          </p:cNvPr>
          <p:cNvSpPr txBox="1"/>
          <p:nvPr/>
        </p:nvSpPr>
        <p:spPr>
          <a:xfrm>
            <a:off x="470432" y="3947044"/>
            <a:ext cx="4638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114374"/>
                </a:solidFill>
                <a:latin typeface="Consolas" panose="020B0609020204030204" pitchFamily="49" charset="0"/>
              </a:rPr>
              <a:t>Don’t use sed when: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77187-7309-B5EC-2B9E-0CC8DBE99763}"/>
              </a:ext>
            </a:extLst>
          </p:cNvPr>
          <p:cNvSpPr txBox="1"/>
          <p:nvPr/>
        </p:nvSpPr>
        <p:spPr>
          <a:xfrm>
            <a:off x="299720" y="4470264"/>
            <a:ext cx="7874000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4374"/>
                </a:solidFill>
              </a:rPr>
              <a:t>When you need to change or two items (use grep);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4374"/>
                </a:solidFill>
              </a:rPr>
              <a:t>When you need aggregation or variables;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6BBEA-D550-C121-19AB-5AFA7DF8C6D1}"/>
              </a:ext>
            </a:extLst>
          </p:cNvPr>
          <p:cNvSpPr txBox="1"/>
          <p:nvPr/>
        </p:nvSpPr>
        <p:spPr>
          <a:xfrm>
            <a:off x="467360" y="1116034"/>
            <a:ext cx="464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114374"/>
                </a:solidFill>
                <a:latin typeface="Consolas" panose="020B0609020204030204" pitchFamily="49" charset="0"/>
              </a:rPr>
              <a:t>Use sed when:</a:t>
            </a:r>
          </a:p>
        </p:txBody>
      </p:sp>
    </p:spTree>
    <p:extLst>
      <p:ext uri="{BB962C8B-B14F-4D97-AF65-F5344CB8AC3E}">
        <p14:creationId xmlns:p14="http://schemas.microsoft.com/office/powerpoint/2010/main" val="60504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E7B1-D17B-3E64-0E82-9B96BB3E5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BA267-E5FA-9DA9-4C48-C9B7648B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FD6CEF4-09C4-391C-E3C6-C845C4D2C8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10 min: Learning sed Command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7530CD-85DA-C493-26D2-F8CDF4461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15" y="4549225"/>
            <a:ext cx="3155310" cy="12901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B4F748-9A8F-DFB8-5DA3-015F75E9CD01}"/>
              </a:ext>
            </a:extLst>
          </p:cNvPr>
          <p:cNvSpPr txBox="1"/>
          <p:nvPr/>
        </p:nvSpPr>
        <p:spPr>
          <a:xfrm>
            <a:off x="113867" y="1103740"/>
            <a:ext cx="873739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  Create a Practice Environment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Navigate to the Laborator5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Inside it, create a new directory called practice.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Within the practice directory, create a file named </a:t>
            </a:r>
            <a:r>
              <a:rPr lang="en-US" sz="1400" b="1" dirty="0"/>
              <a:t>groceries.txt</a:t>
            </a:r>
            <a:r>
              <a:rPr lang="en-US" sz="1400" dirty="0"/>
              <a:t>. Open the file using a text editor like vim or nano, add the names of some fruits and vegetables, and save the file.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75374-44E0-0A08-899E-2CFD580DA66D}"/>
              </a:ext>
            </a:extLst>
          </p:cNvPr>
          <p:cNvSpPr txBox="1"/>
          <p:nvPr/>
        </p:nvSpPr>
        <p:spPr>
          <a:xfrm>
            <a:off x="134496" y="2327718"/>
            <a:ext cx="885324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 Replace Specific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</a:t>
            </a:r>
            <a:r>
              <a:rPr lang="en-US" sz="1400" b="1" dirty="0">
                <a:solidFill>
                  <a:srgbClr val="00B050"/>
                </a:solidFill>
              </a:rPr>
              <a:t>sed</a:t>
            </a:r>
            <a:r>
              <a:rPr lang="en-US" sz="1400" dirty="0"/>
              <a:t> command to replace all occurrences of the letter "a" in the </a:t>
            </a:r>
            <a:r>
              <a:rPr lang="en-US" sz="1400" b="1" dirty="0"/>
              <a:t>groceries.txt </a:t>
            </a:r>
            <a:r>
              <a:rPr lang="en-US" sz="1400" dirty="0"/>
              <a:t>file with the "@" symbol.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344B5-BC7F-7483-F791-BFE84213E89A}"/>
              </a:ext>
            </a:extLst>
          </p:cNvPr>
          <p:cNvSpPr txBox="1"/>
          <p:nvPr/>
        </p:nvSpPr>
        <p:spPr>
          <a:xfrm>
            <a:off x="113867" y="3158714"/>
            <a:ext cx="88532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  Find and Replace Using a Regular Expression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a </a:t>
            </a:r>
            <a:r>
              <a:rPr lang="en-US" sz="1400" b="1" dirty="0">
                <a:solidFill>
                  <a:srgbClr val="00B050"/>
                </a:solidFill>
              </a:rPr>
              <a:t>sed</a:t>
            </a:r>
            <a:r>
              <a:rPr lang="en-US" sz="1400" dirty="0"/>
              <a:t> command with a regular expression to find all words in </a:t>
            </a:r>
            <a:r>
              <a:rPr lang="en-US" sz="1400" b="1" dirty="0"/>
              <a:t>groceries.txt </a:t>
            </a:r>
            <a:r>
              <a:rPr lang="en-US" sz="1400" dirty="0"/>
              <a:t>that start with the letter "c" and replace them with the letter "d."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9FC38E-EB31-4B3C-2F17-051ACFA0CCAD}"/>
              </a:ext>
            </a:extLst>
          </p:cNvPr>
          <p:cNvSpPr txBox="1"/>
          <p:nvPr/>
        </p:nvSpPr>
        <p:spPr>
          <a:xfrm>
            <a:off x="113867" y="3997210"/>
            <a:ext cx="8226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 Replace Vowels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</a:t>
            </a:r>
            <a:r>
              <a:rPr lang="en-US" sz="1400" b="1" dirty="0">
                <a:solidFill>
                  <a:srgbClr val="00B050"/>
                </a:solidFill>
              </a:rPr>
              <a:t>sed</a:t>
            </a:r>
            <a:r>
              <a:rPr lang="en-US" sz="1400" dirty="0"/>
              <a:t> command to replace all vowels (a, e, i, o, u) in </a:t>
            </a:r>
            <a:r>
              <a:rPr lang="en-US" sz="1400" b="1" dirty="0"/>
              <a:t>groceries.txt </a:t>
            </a:r>
            <a:r>
              <a:rPr lang="en-US" sz="1400" dirty="0"/>
              <a:t>with an asterisk (*).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3FC68D-023E-905A-B54C-24179FAABC27}"/>
              </a:ext>
            </a:extLst>
          </p:cNvPr>
          <p:cNvSpPr txBox="1"/>
          <p:nvPr/>
        </p:nvSpPr>
        <p:spPr>
          <a:xfrm>
            <a:off x="113867" y="4671828"/>
            <a:ext cx="830877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   Swap Words in a File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You have a file named </a:t>
            </a:r>
            <a:r>
              <a:rPr lang="en-US" sz="1600" b="1" dirty="0"/>
              <a:t>mary.txt </a:t>
            </a:r>
            <a:r>
              <a:rPr lang="en-US" sz="1600" dirty="0"/>
              <a:t>with the following content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313E02-AC96-883A-1F61-03ABD36384E9}"/>
              </a:ext>
            </a:extLst>
          </p:cNvPr>
          <p:cNvSpPr txBox="1"/>
          <p:nvPr/>
        </p:nvSpPr>
        <p:spPr>
          <a:xfrm>
            <a:off x="517839" y="5377224"/>
            <a:ext cx="5744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Write a single-line </a:t>
            </a:r>
            <a:r>
              <a:rPr lang="en-US" sz="1600" b="1" dirty="0">
                <a:solidFill>
                  <a:srgbClr val="00B050"/>
                </a:solidFill>
              </a:rPr>
              <a:t>sed</a:t>
            </a:r>
            <a:r>
              <a:rPr lang="en-US" sz="1600" dirty="0"/>
              <a:t> command to swap the words "little" and "lamb" whenever they appear together in the file.</a:t>
            </a:r>
          </a:p>
        </p:txBody>
      </p:sp>
    </p:spTree>
    <p:extLst>
      <p:ext uri="{BB962C8B-B14F-4D97-AF65-F5344CB8AC3E}">
        <p14:creationId xmlns:p14="http://schemas.microsoft.com/office/powerpoint/2010/main" val="193914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F9AF6-5918-4115-0A7A-D1C702C0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2" y="1310804"/>
            <a:ext cx="8241804" cy="383934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BEA5C8-4EA8-E400-3046-37F21B7642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printf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F6164-1FA7-EB3B-2066-E3BBBE438930}"/>
              </a:ext>
            </a:extLst>
          </p:cNvPr>
          <p:cNvSpPr txBox="1"/>
          <p:nvPr/>
        </p:nvSpPr>
        <p:spPr>
          <a:xfrm>
            <a:off x="1694127" y="5150152"/>
            <a:ext cx="60173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print command that took mankind to the moon.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		..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probably?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2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3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307CA-1452-6770-D846-E78C76CD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1CF9D-C904-9743-150C-4D5C376D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40F1D6F-91D7-224C-5C94-09CD214703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Flow Control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E3359-9FC6-554D-DE0F-91C77EB1554C}"/>
              </a:ext>
            </a:extLst>
          </p:cNvPr>
          <p:cNvSpPr txBox="1"/>
          <p:nvPr/>
        </p:nvSpPr>
        <p:spPr>
          <a:xfrm>
            <a:off x="1556656" y="2325078"/>
            <a:ext cx="56605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3600" b="1" cap="none" spc="0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then else elif fi, </a:t>
            </a:r>
          </a:p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while until do done </a:t>
            </a:r>
          </a:p>
          <a:p>
            <a:pPr algn="ctr"/>
            <a:r>
              <a:rPr lang="en-US" sz="3600" b="1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3600" b="1" cap="none" spc="0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ase in esac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37DCC-3926-AA93-D792-CCB1550B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16" y="0"/>
            <a:ext cx="1257409" cy="8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393FF7A-71EE-757A-65EF-301D53C5DE05}"/>
              </a:ext>
            </a:extLst>
          </p:cNvPr>
          <p:cNvSpPr txBox="1">
            <a:spLocks/>
          </p:cNvSpPr>
          <p:nvPr/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1143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940D94B-F262-8886-8B87-4A157CE2E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Special Characters 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A5614B-8E32-9AD0-53BD-EF51B86A2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29410"/>
              </p:ext>
            </p:extLst>
          </p:nvPr>
        </p:nvGraphicFramePr>
        <p:xfrm>
          <a:off x="-1" y="759707"/>
          <a:ext cx="9062977" cy="5966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089">
                  <a:extLst>
                    <a:ext uri="{9D8B030D-6E8A-4147-A177-3AD203B41FA5}">
                      <a16:colId xmlns:a16="http://schemas.microsoft.com/office/drawing/2014/main" val="3738197210"/>
                    </a:ext>
                  </a:extLst>
                </a:gridCol>
                <a:gridCol w="6630888">
                  <a:extLst>
                    <a:ext uri="{9D8B030D-6E8A-4147-A177-3AD203B41FA5}">
                      <a16:colId xmlns:a16="http://schemas.microsoft.com/office/drawing/2014/main" val="4049035918"/>
                    </a:ext>
                  </a:extLst>
                </a:gridCol>
              </a:tblGrid>
              <a:tr h="4221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62066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Starts a 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504166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the name of a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166883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Escape character to display the next character literally.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83259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{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to enclose the name of a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846572"/>
                  </a:ext>
                </a:extLst>
              </a:tr>
              <a:tr h="59150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Permits putting two or more commands on the same line.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90317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;;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Terminator in a case option [double semicolon].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42936"/>
                  </a:ext>
                </a:extLst>
              </a:tr>
              <a:tr h="59150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“Dot" command [period]. Equivalent to 'source' command (for executing scripts in the current shell).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454870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$?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Exit status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03086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$$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 ID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452739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[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simple test conditions.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252813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[[ ]]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Bash-specific and supports regex.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48107"/>
                  </a:ext>
                </a:extLst>
              </a:tr>
              <a:tr h="43615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(( 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Arithmetic evaluation.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37217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8B6C11D-7618-B05F-4965-FE0EAE4E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591" y="347751"/>
            <a:ext cx="1257409" cy="8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8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51807C-9AAD-32B1-DAA9-1EF58566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</p:spPr>
        <p:txBody>
          <a:bodyPr/>
          <a:lstStyle/>
          <a:p>
            <a:fld id="{23E9C8A1-DF9D-411C-8C5F-FC9619BF422F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C94D2A5-E89A-EE0C-B8A7-5E1F81FF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</p:spPr>
        <p:txBody>
          <a:bodyPr/>
          <a:lstStyle/>
          <a:p>
            <a:fld id="{F15DF4B7-D390-4743-BC4A-39E252620E6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11FD9CB-B73C-6FA6-76E6-F16C396F8D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Operators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2C01C-AA44-BD4E-64BE-620B690CD4D5}"/>
              </a:ext>
            </a:extLst>
          </p:cNvPr>
          <p:cNvSpPr txBox="1"/>
          <p:nvPr/>
        </p:nvSpPr>
        <p:spPr>
          <a:xfrm>
            <a:off x="283862" y="1672590"/>
            <a:ext cx="8331994" cy="4536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Integer Comparison: </a:t>
            </a:r>
            <a:r>
              <a:rPr lang="en-US" sz="2800" dirty="0"/>
              <a:t>-lt, -le, -eq, -ne, -ge, -gt</a:t>
            </a:r>
          </a:p>
          <a:p>
            <a:pPr lvl="8">
              <a:lnSpc>
                <a:spcPct val="150000"/>
              </a:lnSpc>
            </a:pPr>
            <a:r>
              <a:rPr lang="en-US" sz="2800" dirty="0"/>
              <a:t>   &lt; , &lt;=, ==, !=,  &gt;=,  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String Comparison: </a:t>
            </a:r>
            <a:r>
              <a:rPr lang="en-US" sz="2800" dirty="0"/>
              <a:t>&gt;, =, !=, -z, -n &lt;,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Logical Operators:</a:t>
            </a:r>
            <a:r>
              <a:rPr lang="en-US" sz="2800" dirty="0"/>
              <a:t> AND /OR /NOT: -a, -o, 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Arithmetic operators:</a:t>
            </a:r>
            <a:r>
              <a:rPr lang="en-US" sz="2800" dirty="0"/>
              <a:t> +, -, *, / , 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92440-BCC4-BBA1-C146-21C6735D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16" y="0"/>
            <a:ext cx="1257409" cy="8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A148D4A-3062-CEAF-0129-2C4C544A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38" y="5308957"/>
            <a:ext cx="244023" cy="3759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8E7793-C570-D149-186E-6B2206B4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23" y="4192753"/>
            <a:ext cx="701101" cy="556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46F37-F5A6-68D4-80B4-228940DCC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291" y="4207475"/>
            <a:ext cx="1112616" cy="44199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11FD9CB-B73C-6FA6-76E6-F16C396F8D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37745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Linux permissions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84093D-D021-0B0B-89DC-E903FCA4182B}"/>
              </a:ext>
            </a:extLst>
          </p:cNvPr>
          <p:cNvCxnSpPr>
            <a:cxnSpLocks/>
          </p:cNvCxnSpPr>
          <p:nvPr/>
        </p:nvCxnSpPr>
        <p:spPr>
          <a:xfrm>
            <a:off x="4938256" y="346392"/>
            <a:ext cx="0" cy="65116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460292-80DB-DDF6-0991-1A806F273E52}"/>
              </a:ext>
            </a:extLst>
          </p:cNvPr>
          <p:cNvCxnSpPr>
            <a:cxnSpLocks/>
          </p:cNvCxnSpPr>
          <p:nvPr/>
        </p:nvCxnSpPr>
        <p:spPr>
          <a:xfrm>
            <a:off x="4938256" y="2092960"/>
            <a:ext cx="42057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EC600-39BD-B6BD-5502-82D1912860F8}"/>
              </a:ext>
            </a:extLst>
          </p:cNvPr>
          <p:cNvCxnSpPr>
            <a:cxnSpLocks/>
          </p:cNvCxnSpPr>
          <p:nvPr/>
        </p:nvCxnSpPr>
        <p:spPr>
          <a:xfrm>
            <a:off x="-71120" y="2316480"/>
            <a:ext cx="50093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30F7CD-B447-F375-6C1D-89BB4F475F5C}"/>
              </a:ext>
            </a:extLst>
          </p:cNvPr>
          <p:cNvCxnSpPr>
            <a:cxnSpLocks/>
          </p:cNvCxnSpPr>
          <p:nvPr/>
        </p:nvCxnSpPr>
        <p:spPr>
          <a:xfrm>
            <a:off x="1869440" y="2316480"/>
            <a:ext cx="0" cy="14833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F08EC5-2B20-E51F-C6DA-429A3014D6CD}"/>
              </a:ext>
            </a:extLst>
          </p:cNvPr>
          <p:cNvCxnSpPr>
            <a:cxnSpLocks/>
          </p:cNvCxnSpPr>
          <p:nvPr/>
        </p:nvCxnSpPr>
        <p:spPr>
          <a:xfrm>
            <a:off x="0" y="3799840"/>
            <a:ext cx="49382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2E2E0B-D810-EDB0-0E94-2A69143C15EC}"/>
              </a:ext>
            </a:extLst>
          </p:cNvPr>
          <p:cNvSpPr txBox="1"/>
          <p:nvPr/>
        </p:nvSpPr>
        <p:spPr>
          <a:xfrm>
            <a:off x="1310640" y="493745"/>
            <a:ext cx="20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Permission types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148138-D77A-B2BA-E1D2-581069AE62DD}"/>
              </a:ext>
            </a:extLst>
          </p:cNvPr>
          <p:cNvSpPr/>
          <p:nvPr/>
        </p:nvSpPr>
        <p:spPr>
          <a:xfrm>
            <a:off x="223520" y="894080"/>
            <a:ext cx="284478" cy="274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2D9673-22AA-2BDB-2A19-236099E4010E}"/>
              </a:ext>
            </a:extLst>
          </p:cNvPr>
          <p:cNvSpPr/>
          <p:nvPr/>
        </p:nvSpPr>
        <p:spPr>
          <a:xfrm>
            <a:off x="223520" y="1205343"/>
            <a:ext cx="284478" cy="274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92BED79-CEB8-5879-0956-B61E35A460C2}"/>
              </a:ext>
            </a:extLst>
          </p:cNvPr>
          <p:cNvSpPr/>
          <p:nvPr/>
        </p:nvSpPr>
        <p:spPr>
          <a:xfrm>
            <a:off x="223520" y="1544319"/>
            <a:ext cx="284478" cy="274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6451B-5874-5D3A-E72B-29A9FB9AA02F}"/>
              </a:ext>
            </a:extLst>
          </p:cNvPr>
          <p:cNvSpPr txBox="1"/>
          <p:nvPr/>
        </p:nvSpPr>
        <p:spPr>
          <a:xfrm>
            <a:off x="463495" y="897565"/>
            <a:ext cx="39036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- Read. Can read a file, or list the contents of a directory;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ED2833-F1DA-F7C3-42C5-0065A42A62AD}"/>
              </a:ext>
            </a:extLst>
          </p:cNvPr>
          <p:cNvSpPr txBox="1"/>
          <p:nvPr/>
        </p:nvSpPr>
        <p:spPr>
          <a:xfrm>
            <a:off x="463495" y="1217480"/>
            <a:ext cx="46431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- Write. A file or the contents of a directory can be modified.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8DB855-EF79-8C63-30E5-33174124953D}"/>
              </a:ext>
            </a:extLst>
          </p:cNvPr>
          <p:cNvSpPr txBox="1"/>
          <p:nvPr/>
        </p:nvSpPr>
        <p:spPr>
          <a:xfrm>
            <a:off x="463495" y="1570978"/>
            <a:ext cx="4643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- Execute. A file can be run as a program or a directory can be entered.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DBE7E2-4FB2-F789-48A1-8300F0DAE099}"/>
              </a:ext>
            </a:extLst>
          </p:cNvPr>
          <p:cNvSpPr txBox="1"/>
          <p:nvPr/>
        </p:nvSpPr>
        <p:spPr>
          <a:xfrm>
            <a:off x="299720" y="2442511"/>
            <a:ext cx="101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chown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65A64-64BB-56EF-C4BF-729CCDEF9624}"/>
              </a:ext>
            </a:extLst>
          </p:cNvPr>
          <p:cNvSpPr txBox="1"/>
          <p:nvPr/>
        </p:nvSpPr>
        <p:spPr>
          <a:xfrm>
            <a:off x="2792397" y="2451156"/>
            <a:ext cx="1051560" cy="382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chgrp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9269F-BC6D-0D09-59AA-CB4C2188F942}"/>
              </a:ext>
            </a:extLst>
          </p:cNvPr>
          <p:cNvSpPr txBox="1"/>
          <p:nvPr/>
        </p:nvSpPr>
        <p:spPr>
          <a:xfrm>
            <a:off x="6000006" y="3884499"/>
            <a:ext cx="2898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chmod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u+x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filename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FD7625-7470-71E6-4AE9-BE8070CE215B}"/>
              </a:ext>
            </a:extLst>
          </p:cNvPr>
          <p:cNvSpPr txBox="1"/>
          <p:nvPr/>
        </p:nvSpPr>
        <p:spPr>
          <a:xfrm>
            <a:off x="6314440" y="496572"/>
            <a:ext cx="2700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User types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7FC2F5-DE1E-A2CC-C88E-98077E376650}"/>
              </a:ext>
            </a:extLst>
          </p:cNvPr>
          <p:cNvSpPr txBox="1"/>
          <p:nvPr/>
        </p:nvSpPr>
        <p:spPr>
          <a:xfrm>
            <a:off x="6597374" y="2185366"/>
            <a:ext cx="5542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chmod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51DF6-6E36-4997-BFFE-99B9D41245A3}"/>
              </a:ext>
            </a:extLst>
          </p:cNvPr>
          <p:cNvSpPr txBox="1"/>
          <p:nvPr/>
        </p:nvSpPr>
        <p:spPr>
          <a:xfrm>
            <a:off x="6573693" y="2876154"/>
            <a:ext cx="1327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symbolic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94DF3A-52AD-3CDA-2E2C-FD40F0308981}"/>
              </a:ext>
            </a:extLst>
          </p:cNvPr>
          <p:cNvSpPr txBox="1"/>
          <p:nvPr/>
        </p:nvSpPr>
        <p:spPr>
          <a:xfrm>
            <a:off x="6621188" y="4798631"/>
            <a:ext cx="10104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numeric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3A6C3F-0F0B-3EE7-F6A2-DC51B04D3544}"/>
              </a:ext>
            </a:extLst>
          </p:cNvPr>
          <p:cNvSpPr txBox="1"/>
          <p:nvPr/>
        </p:nvSpPr>
        <p:spPr>
          <a:xfrm>
            <a:off x="5105618" y="2476899"/>
            <a:ext cx="6426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Changes permissions using symbolic or numeric mode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2B9A66-8DA7-9FBA-862E-9152760B02A9}"/>
              </a:ext>
            </a:extLst>
          </p:cNvPr>
          <p:cNvSpPr txBox="1"/>
          <p:nvPr/>
        </p:nvSpPr>
        <p:spPr>
          <a:xfrm>
            <a:off x="5706085" y="3202826"/>
            <a:ext cx="3379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Defines a target, action and permissions.</a:t>
            </a:r>
            <a:endParaRPr lang="en-US" sz="1200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A4B4116-7BDC-82A8-C49A-13AE4B1656D5}"/>
              </a:ext>
            </a:extLst>
          </p:cNvPr>
          <p:cNvSpPr/>
          <p:nvPr/>
        </p:nvSpPr>
        <p:spPr>
          <a:xfrm>
            <a:off x="5137181" y="788362"/>
            <a:ext cx="284478" cy="274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31068B8-FA7D-550F-2550-51ADE3E72043}"/>
              </a:ext>
            </a:extLst>
          </p:cNvPr>
          <p:cNvSpPr/>
          <p:nvPr/>
        </p:nvSpPr>
        <p:spPr>
          <a:xfrm>
            <a:off x="5161776" y="1168393"/>
            <a:ext cx="284478" cy="274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1597786-10A9-7DC7-0A1D-7FFF557B074E}"/>
              </a:ext>
            </a:extLst>
          </p:cNvPr>
          <p:cNvSpPr/>
          <p:nvPr/>
        </p:nvSpPr>
        <p:spPr>
          <a:xfrm>
            <a:off x="5161776" y="1562622"/>
            <a:ext cx="284478" cy="2743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9C27F-EF9A-CC13-4DB7-2D9E84BB28D2}"/>
              </a:ext>
            </a:extLst>
          </p:cNvPr>
          <p:cNvSpPr txBox="1"/>
          <p:nvPr/>
        </p:nvSpPr>
        <p:spPr>
          <a:xfrm>
            <a:off x="5446254" y="821557"/>
            <a:ext cx="6426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- User. The owner of the file or directory.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313C37-AF42-092C-5CA8-706C16411C1A}"/>
              </a:ext>
            </a:extLst>
          </p:cNvPr>
          <p:cNvSpPr txBox="1"/>
          <p:nvPr/>
        </p:nvSpPr>
        <p:spPr>
          <a:xfrm>
            <a:off x="5414813" y="1121503"/>
            <a:ext cx="38094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- Group. Other users who are members of the file’s group.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0031FC-3965-9010-F9EF-A35CA9BE6729}"/>
              </a:ext>
            </a:extLst>
          </p:cNvPr>
          <p:cNvSpPr txBox="1"/>
          <p:nvPr/>
        </p:nvSpPr>
        <p:spPr>
          <a:xfrm>
            <a:off x="5414813" y="1587689"/>
            <a:ext cx="37291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- Others. All other users who aren’t the owner or part of the group.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AD8954-3840-55F1-DD2E-898FF0DEE4E5}"/>
              </a:ext>
            </a:extLst>
          </p:cNvPr>
          <p:cNvSpPr txBox="1"/>
          <p:nvPr/>
        </p:nvSpPr>
        <p:spPr>
          <a:xfrm>
            <a:off x="58277" y="2837157"/>
            <a:ext cx="16459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Changes the owner of a file or directory.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60D396-F93E-96C2-D830-8FCE652F8F1F}"/>
              </a:ext>
            </a:extLst>
          </p:cNvPr>
          <p:cNvSpPr txBox="1"/>
          <p:nvPr/>
        </p:nvSpPr>
        <p:spPr>
          <a:xfrm>
            <a:off x="1948676" y="2819587"/>
            <a:ext cx="28212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Changes the group of a file or directory.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5B7E875-2FDD-A26B-83A4-007343314F18}"/>
              </a:ext>
            </a:extLst>
          </p:cNvPr>
          <p:cNvSpPr/>
          <p:nvPr/>
        </p:nvSpPr>
        <p:spPr>
          <a:xfrm>
            <a:off x="58276" y="3378228"/>
            <a:ext cx="1715789" cy="32650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chown</a:t>
            </a:r>
            <a:r>
              <a:rPr lang="en-US" sz="1200" b="1" dirty="0">
                <a:solidFill>
                  <a:schemeClr val="tx1"/>
                </a:solidFill>
              </a:rPr>
              <a:t> newowner </a:t>
            </a:r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file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1E49F7-3AF0-8108-2BAF-67768D314FB9}"/>
              </a:ext>
            </a:extLst>
          </p:cNvPr>
          <p:cNvSpPr/>
          <p:nvPr/>
        </p:nvSpPr>
        <p:spPr>
          <a:xfrm>
            <a:off x="2440569" y="3406544"/>
            <a:ext cx="1813796" cy="283112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CF4B2B-6EB3-9F06-3C41-BA3978924D49}"/>
              </a:ext>
            </a:extLst>
          </p:cNvPr>
          <p:cNvSpPr txBox="1"/>
          <p:nvPr/>
        </p:nvSpPr>
        <p:spPr>
          <a:xfrm>
            <a:off x="2068709" y="3406543"/>
            <a:ext cx="2605390" cy="283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chgrp</a:t>
            </a:r>
            <a:r>
              <a:rPr lang="en-US" sz="1200" b="1" dirty="0">
                <a:solidFill>
                  <a:schemeClr val="tx1"/>
                </a:solidFill>
              </a:rPr>
              <a:t> newgroup </a:t>
            </a:r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file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42796E2-41B3-7869-4A3D-AE892EDA36C5}"/>
              </a:ext>
            </a:extLst>
          </p:cNvPr>
          <p:cNvSpPr txBox="1"/>
          <p:nvPr/>
        </p:nvSpPr>
        <p:spPr>
          <a:xfrm>
            <a:off x="1166619" y="3982904"/>
            <a:ext cx="316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Viewing permissions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DB07987-EF76-9CB5-A2DD-A29B3D2FB524}"/>
              </a:ext>
            </a:extLst>
          </p:cNvPr>
          <p:cNvSpPr txBox="1"/>
          <p:nvPr/>
        </p:nvSpPr>
        <p:spPr>
          <a:xfrm>
            <a:off x="102393" y="4432042"/>
            <a:ext cx="4515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Permissions can be viewed with the ls –l command, which returns a string of 10 characters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E12A3E4-94E0-6AAC-B3DF-1E2B08F36AAC}"/>
              </a:ext>
            </a:extLst>
          </p:cNvPr>
          <p:cNvSpPr txBox="1"/>
          <p:nvPr/>
        </p:nvSpPr>
        <p:spPr>
          <a:xfrm>
            <a:off x="5105618" y="4913021"/>
            <a:ext cx="41516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b="1"/>
          </a:p>
          <a:p>
            <a:r>
              <a:rPr lang="en-US" sz="1200" b="1"/>
              <a:t>Uses the actual numbering system, which users digits through 7. Read is 4, write is 2 and execute is 1. No permissions is 0.</a:t>
            </a:r>
          </a:p>
          <a:p>
            <a:r>
              <a:rPr lang="en-US" sz="1200" b="1"/>
              <a:t>These numbers are added together to combine permissions. Ex: a read cand execute permission would be 5 (4+0+1), whereas read and write is 6 (4+2+0)</a:t>
            </a:r>
            <a:endParaRPr lang="en-US" sz="12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F3E6696-68FC-E6ED-831B-52A75A500ED6}"/>
              </a:ext>
            </a:extLst>
          </p:cNvPr>
          <p:cNvSpPr txBox="1"/>
          <p:nvPr/>
        </p:nvSpPr>
        <p:spPr>
          <a:xfrm>
            <a:off x="6016950" y="6392287"/>
            <a:ext cx="2323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chmod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600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filename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16ED8FB-E56F-1C78-9822-3F3E8593EB75}"/>
              </a:ext>
            </a:extLst>
          </p:cNvPr>
          <p:cNvSpPr txBox="1"/>
          <p:nvPr/>
        </p:nvSpPr>
        <p:spPr>
          <a:xfrm>
            <a:off x="1466814" y="5538011"/>
            <a:ext cx="132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-rw- r--  r--</a:t>
            </a:r>
          </a:p>
        </p:txBody>
      </p:sp>
      <p:sp>
        <p:nvSpPr>
          <p:cNvPr id="98" name="Left Bracket 97">
            <a:extLst>
              <a:ext uri="{FF2B5EF4-FFF2-40B4-BE49-F238E27FC236}">
                <a16:creationId xmlns:a16="http://schemas.microsoft.com/office/drawing/2014/main" id="{204216DE-7565-2A43-F8A3-C5CAA4B4DD5A}"/>
              </a:ext>
            </a:extLst>
          </p:cNvPr>
          <p:cNvSpPr/>
          <p:nvPr/>
        </p:nvSpPr>
        <p:spPr>
          <a:xfrm rot="16200000">
            <a:off x="1803658" y="5703256"/>
            <a:ext cx="45719" cy="333063"/>
          </a:xfrm>
          <a:prstGeom prst="lef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eft Bracket 99">
            <a:extLst>
              <a:ext uri="{FF2B5EF4-FFF2-40B4-BE49-F238E27FC236}">
                <a16:creationId xmlns:a16="http://schemas.microsoft.com/office/drawing/2014/main" id="{5055A220-D288-30AD-AA33-1EF96AB38D3E}"/>
              </a:ext>
            </a:extLst>
          </p:cNvPr>
          <p:cNvSpPr/>
          <p:nvPr/>
        </p:nvSpPr>
        <p:spPr>
          <a:xfrm rot="5400000">
            <a:off x="2203908" y="5452847"/>
            <a:ext cx="45719" cy="333062"/>
          </a:xfrm>
          <a:prstGeom prst="lef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Left Bracket 100">
            <a:extLst>
              <a:ext uri="{FF2B5EF4-FFF2-40B4-BE49-F238E27FC236}">
                <a16:creationId xmlns:a16="http://schemas.microsoft.com/office/drawing/2014/main" id="{2B38EC05-4AF9-93BE-0761-7F0A3D994BB0}"/>
              </a:ext>
            </a:extLst>
          </p:cNvPr>
          <p:cNvSpPr/>
          <p:nvPr/>
        </p:nvSpPr>
        <p:spPr>
          <a:xfrm rot="16200000">
            <a:off x="2575818" y="5703256"/>
            <a:ext cx="45719" cy="333063"/>
          </a:xfrm>
          <a:prstGeom prst="lef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E59C51F-1F94-537F-1A5A-940066A598AB}"/>
              </a:ext>
            </a:extLst>
          </p:cNvPr>
          <p:cNvSpPr txBox="1"/>
          <p:nvPr/>
        </p:nvSpPr>
        <p:spPr>
          <a:xfrm>
            <a:off x="5267759" y="3541546"/>
            <a:ext cx="14644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Target (u/g/o)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1A3BE-44FF-4774-8FC6-A5C13514D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328" y="3532238"/>
            <a:ext cx="634963" cy="4416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B233E5-036E-C213-51AF-B6BA37E432EB}"/>
              </a:ext>
            </a:extLst>
          </p:cNvPr>
          <p:cNvSpPr txBox="1"/>
          <p:nvPr/>
        </p:nvSpPr>
        <p:spPr>
          <a:xfrm>
            <a:off x="8187907" y="4308085"/>
            <a:ext cx="17744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Permissions</a:t>
            </a:r>
          </a:p>
          <a:p>
            <a:r>
              <a:rPr lang="en-US" sz="1100" b="1" dirty="0">
                <a:solidFill>
                  <a:srgbClr val="C00000"/>
                </a:solidFill>
              </a:rPr>
              <a:t>r/w/x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ED477A-4F27-21C0-0E5D-78A7B29A5897}"/>
              </a:ext>
            </a:extLst>
          </p:cNvPr>
          <p:cNvSpPr txBox="1"/>
          <p:nvPr/>
        </p:nvSpPr>
        <p:spPr>
          <a:xfrm>
            <a:off x="5320033" y="4243168"/>
            <a:ext cx="9811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Action</a:t>
            </a:r>
          </a:p>
          <a:p>
            <a:r>
              <a:rPr lang="en-US" sz="1100" b="1" dirty="0">
                <a:solidFill>
                  <a:srgbClr val="C00000"/>
                </a:solidFill>
              </a:rPr>
              <a:t>-add (+)</a:t>
            </a:r>
          </a:p>
          <a:p>
            <a:r>
              <a:rPr lang="en-US" sz="1100" b="1" dirty="0">
                <a:solidFill>
                  <a:srgbClr val="C00000"/>
                </a:solidFill>
              </a:rPr>
              <a:t>-remove (-)</a:t>
            </a:r>
          </a:p>
          <a:p>
            <a:endParaRPr lang="en-US" sz="1100" b="1" dirty="0">
              <a:solidFill>
                <a:srgbClr val="C0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929E9-A6C8-7ED8-A968-C2E1E889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930" y="5906188"/>
            <a:ext cx="611009" cy="484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A0A18-9685-59DD-E02B-D578E928F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457" y="5963343"/>
            <a:ext cx="931948" cy="3702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D9A9D3-C701-2DA0-DADE-247DAD849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165" y="5139505"/>
            <a:ext cx="559134" cy="3768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875756-FDCB-83F7-8E08-AFE4F8BB2286}"/>
              </a:ext>
            </a:extLst>
          </p:cNvPr>
          <p:cNvSpPr txBox="1"/>
          <p:nvPr/>
        </p:nvSpPr>
        <p:spPr>
          <a:xfrm>
            <a:off x="626609" y="6332177"/>
            <a:ext cx="909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User (owner)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D138A6-C123-B46F-C403-B8D202F3CAE2}"/>
              </a:ext>
            </a:extLst>
          </p:cNvPr>
          <p:cNvSpPr txBox="1"/>
          <p:nvPr/>
        </p:nvSpPr>
        <p:spPr>
          <a:xfrm>
            <a:off x="1308768" y="4990190"/>
            <a:ext cx="1031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group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6E4C2-6FC2-B50C-15AB-2CF0FFAE6200}"/>
              </a:ext>
            </a:extLst>
          </p:cNvPr>
          <p:cNvSpPr txBox="1"/>
          <p:nvPr/>
        </p:nvSpPr>
        <p:spPr>
          <a:xfrm>
            <a:off x="3382666" y="6046306"/>
            <a:ext cx="73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other Users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0546A1-A9ED-7E68-B6BD-76C5D1FCB962}"/>
              </a:ext>
            </a:extLst>
          </p:cNvPr>
          <p:cNvSpPr txBox="1"/>
          <p:nvPr/>
        </p:nvSpPr>
        <p:spPr>
          <a:xfrm>
            <a:off x="286775" y="5288821"/>
            <a:ext cx="1383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d for directory</a:t>
            </a:r>
          </a:p>
          <a:p>
            <a:r>
              <a:rPr lang="en-US" sz="1200" b="1" dirty="0">
                <a:solidFill>
                  <a:srgbClr val="C00000"/>
                </a:solidFill>
              </a:rPr>
              <a:t>- for file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5A6E68F-4D0A-54C8-7880-268D36537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71" y="6247019"/>
            <a:ext cx="559134" cy="22504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F99459C-7F2B-5B1E-D7E6-F9AB3717E6EC}"/>
              </a:ext>
            </a:extLst>
          </p:cNvPr>
          <p:cNvSpPr txBox="1"/>
          <p:nvPr/>
        </p:nvSpPr>
        <p:spPr>
          <a:xfrm>
            <a:off x="5501855" y="6243676"/>
            <a:ext cx="1228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User (owner)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979A21-022E-CE62-8DD4-FE237DBCC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393" y="6231209"/>
            <a:ext cx="693480" cy="25611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8721F10-B241-6465-7E46-4426016438B1}"/>
              </a:ext>
            </a:extLst>
          </p:cNvPr>
          <p:cNvSpPr txBox="1"/>
          <p:nvPr/>
        </p:nvSpPr>
        <p:spPr>
          <a:xfrm>
            <a:off x="7792491" y="6181110"/>
            <a:ext cx="1222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other Users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BFA38AA-CBA4-EC57-115A-9433D376AE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6866" y="6626221"/>
            <a:ext cx="194194" cy="23178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0DFECE0-03FC-A1EA-8E33-0E9C7C9593BB}"/>
              </a:ext>
            </a:extLst>
          </p:cNvPr>
          <p:cNvSpPr txBox="1"/>
          <p:nvPr/>
        </p:nvSpPr>
        <p:spPr>
          <a:xfrm>
            <a:off x="6275983" y="6631185"/>
            <a:ext cx="731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group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28D39-085F-A214-0A44-8703D327B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1116" y="0"/>
            <a:ext cx="1257409" cy="8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9749C34-4A4D-F697-871F-62DD5E326D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20 min</a:t>
            </a:r>
          </a:p>
        </p:txBody>
      </p:sp>
      <p:sp>
        <p:nvSpPr>
          <p:cNvPr id="2" name="Textfeld 22">
            <a:extLst>
              <a:ext uri="{FF2B5EF4-FFF2-40B4-BE49-F238E27FC236}">
                <a16:creationId xmlns:a16="http://schemas.microsoft.com/office/drawing/2014/main" id="{53445F11-8CC4-5723-8C80-5FF86B5A84AF}"/>
              </a:ext>
            </a:extLst>
          </p:cNvPr>
          <p:cNvSpPr txBox="1">
            <a:spLocks noChangeAspect="1"/>
          </p:cNvSpPr>
          <p:nvPr/>
        </p:nvSpPr>
        <p:spPr>
          <a:xfrm>
            <a:off x="3593953" y="165212"/>
            <a:ext cx="5463186" cy="493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lvl="1" algn="ctr">
              <a:lnSpc>
                <a:spcPct val="120000"/>
              </a:lnSpc>
              <a:spcBef>
                <a:spcPts val="600"/>
              </a:spcBef>
            </a:pPr>
            <a:r>
              <a:rPr lang="en-US" sz="1600" b="1" dirty="0">
                <a:latin typeface="Arial Black" panose="020B0A04020102020204" pitchFamily="34" charset="0"/>
                <a:cs typeface="Segoe UI" panose="020B0502040204020203" pitchFamily="34" charset="0"/>
              </a:rPr>
              <a:t>Recap Exercises for Shell Scripting (Lab4)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F6072-1263-8D79-9A90-15009B741BFC}"/>
              </a:ext>
            </a:extLst>
          </p:cNvPr>
          <p:cNvSpPr txBox="1"/>
          <p:nvPr/>
        </p:nvSpPr>
        <p:spPr>
          <a:xfrm>
            <a:off x="0" y="844712"/>
            <a:ext cx="58115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/>
              <a:t>Variables and User Input: </a:t>
            </a:r>
            <a:r>
              <a:rPr lang="en-US" sz="1400" dirty="0"/>
              <a:t>Write a script that asks for the user’s name and age, then prints it: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Modify the script to check if the user is at least 18 years old and print: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b="1" dirty="0"/>
              <a:t>Arithmetic Operations: </a:t>
            </a:r>
            <a:r>
              <a:rPr lang="en-US" sz="1400" dirty="0"/>
              <a:t>Write a script that takes two numbers as input and performs: Addition/Subtraction/Multiplication/Division/Modulo. Display the result in a formatted way: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b="1" dirty="0"/>
              <a:t>Positional Parameters: </a:t>
            </a:r>
            <a:r>
              <a:rPr lang="en-US" sz="1400" dirty="0"/>
              <a:t>Write a script that takes a filename as an argument and displays: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The number of lines;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The number of words;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The number of characters in the file;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Example usage: ./script.sh myfile.txt;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b="1" dirty="0"/>
              <a:t>Conditional Statements: </a:t>
            </a:r>
            <a:r>
              <a:rPr lang="en-US" sz="1400" dirty="0"/>
              <a:t>Write a script that checks if a given file exists and whether it is 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Directory;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 regular file;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Not accessible;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b="1" dirty="0"/>
              <a:t>Loops: </a:t>
            </a:r>
            <a:r>
              <a:rPr lang="en-US" sz="1400" dirty="0"/>
              <a:t>Write a script that prints numbers from 1 to 10 using: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 for loop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 while loop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An until 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C9C13-DB66-3AEC-9F7A-5EB5C4534DDE}"/>
              </a:ext>
            </a:extLst>
          </p:cNvPr>
          <p:cNvSpPr txBox="1"/>
          <p:nvPr/>
        </p:nvSpPr>
        <p:spPr>
          <a:xfrm>
            <a:off x="5811520" y="909140"/>
            <a:ext cx="3245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Output: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 Hello [name]! I am [age] years old.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114374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02FE6-75CA-9896-61E4-5178ECDDB454}"/>
              </a:ext>
            </a:extLst>
          </p:cNvPr>
          <p:cNvSpPr txBox="1"/>
          <p:nvPr/>
        </p:nvSpPr>
        <p:spPr>
          <a:xfrm>
            <a:off x="5811520" y="1324447"/>
            <a:ext cx="5069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Output: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 You are an adult/minor.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114374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BD6C1-B601-0FBA-D8BA-9BAAFC05C297}"/>
              </a:ext>
            </a:extLst>
          </p:cNvPr>
          <p:cNvSpPr txBox="1"/>
          <p:nvPr/>
        </p:nvSpPr>
        <p:spPr>
          <a:xfrm>
            <a:off x="5811520" y="1960953"/>
            <a:ext cx="5430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Output: 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rgbClr val="114374"/>
              </a:solidFill>
              <a:effectLst/>
            </a:endParaRPr>
          </a:p>
          <a:p>
            <a:r>
              <a:rPr lang="en-US" sz="1400" dirty="0">
                <a:solidFill>
                  <a:srgbClr val="114374"/>
                </a:solidFill>
              </a:rPr>
              <a:t>Enter first number: 10</a:t>
            </a:r>
          </a:p>
          <a:p>
            <a:r>
              <a:rPr lang="en-US" sz="1400" dirty="0"/>
              <a:t>Enter second number: 3</a:t>
            </a:r>
          </a:p>
          <a:p>
            <a:r>
              <a:rPr lang="en-US" sz="1400" dirty="0"/>
              <a:t>Sum: 13</a:t>
            </a:r>
          </a:p>
          <a:p>
            <a:r>
              <a:rPr lang="en-US" sz="1400" dirty="0"/>
              <a:t>Difference: 7</a:t>
            </a:r>
          </a:p>
          <a:p>
            <a:r>
              <a:rPr lang="en-US" sz="14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AF2B8-E9C8-DBE6-2EC8-7AA2B43F0AB9}"/>
              </a:ext>
            </a:extLst>
          </p:cNvPr>
          <p:cNvSpPr txBox="1"/>
          <p:nvPr/>
        </p:nvSpPr>
        <p:spPr>
          <a:xfrm>
            <a:off x="5811520" y="4488467"/>
            <a:ext cx="5613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Output: 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rgbClr val="114374"/>
              </a:solidFill>
              <a:effectLst/>
            </a:endParaRPr>
          </a:p>
          <a:p>
            <a:r>
              <a:rPr lang="en-US" sz="1400" dirty="0">
                <a:solidFill>
                  <a:srgbClr val="114374"/>
                </a:solidFill>
              </a:rPr>
              <a:t>Enter file/directory name: myscript.sh</a:t>
            </a:r>
          </a:p>
          <a:p>
            <a:r>
              <a:rPr lang="en-US" sz="1400" dirty="0">
                <a:solidFill>
                  <a:srgbClr val="114374"/>
                </a:solidFill>
              </a:rPr>
              <a:t>Myscript.sh is a regular file.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4D674-EC81-BEF1-DC8D-D64B72D4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591" y="6034088"/>
            <a:ext cx="1257409" cy="8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9749C34-4A4D-F697-871F-62DD5E326D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20 min</a:t>
            </a:r>
          </a:p>
        </p:txBody>
      </p:sp>
      <p:sp>
        <p:nvSpPr>
          <p:cNvPr id="2" name="Textfeld 22">
            <a:extLst>
              <a:ext uri="{FF2B5EF4-FFF2-40B4-BE49-F238E27FC236}">
                <a16:creationId xmlns:a16="http://schemas.microsoft.com/office/drawing/2014/main" id="{53445F11-8CC4-5723-8C80-5FF86B5A84AF}"/>
              </a:ext>
            </a:extLst>
          </p:cNvPr>
          <p:cNvSpPr txBox="1">
            <a:spLocks noChangeAspect="1"/>
          </p:cNvSpPr>
          <p:nvPr/>
        </p:nvSpPr>
        <p:spPr>
          <a:xfrm>
            <a:off x="3593953" y="165212"/>
            <a:ext cx="5463186" cy="493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lvl="1" algn="ctr">
              <a:lnSpc>
                <a:spcPct val="120000"/>
              </a:lnSpc>
              <a:spcBef>
                <a:spcPts val="600"/>
              </a:spcBef>
            </a:pPr>
            <a:r>
              <a:rPr lang="en-US" sz="1600" b="1" dirty="0">
                <a:latin typeface="Arial Black" panose="020B0A04020102020204" pitchFamily="34" charset="0"/>
                <a:cs typeface="Segoe UI" panose="020B0502040204020203" pitchFamily="34" charset="0"/>
              </a:rPr>
              <a:t>Recap Exercises for Shell Scripting (Lab4)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F6072-1263-8D79-9A90-15009B741BFC}"/>
              </a:ext>
            </a:extLst>
          </p:cNvPr>
          <p:cNvSpPr txBox="1"/>
          <p:nvPr/>
        </p:nvSpPr>
        <p:spPr>
          <a:xfrm>
            <a:off x="1" y="823911"/>
            <a:ext cx="596391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6.     File Permissions: </a:t>
            </a:r>
            <a:r>
              <a:rPr lang="en-US" sz="1400" dirty="0"/>
              <a:t>Write a script that: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Creates a new directory called </a:t>
            </a:r>
            <a:r>
              <a:rPr lang="en-US" sz="1400" b="1" dirty="0"/>
              <a:t>lab5_test</a:t>
            </a:r>
            <a:r>
              <a:rPr lang="en-US" sz="1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Create a </a:t>
            </a:r>
            <a:r>
              <a:rPr lang="en-US" sz="1400" b="1" dirty="0"/>
              <a:t>file.txt </a:t>
            </a:r>
            <a:r>
              <a:rPr lang="en-US" sz="1400" dirty="0"/>
              <a:t>inside the directory;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Sets the file permissions to read only for </a:t>
            </a:r>
            <a:r>
              <a:rPr lang="en-US" sz="1400" b="1" dirty="0"/>
              <a:t>all users</a:t>
            </a:r>
            <a:r>
              <a:rPr lang="en-US" sz="1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Verifies permissions with </a:t>
            </a:r>
            <a:r>
              <a:rPr lang="en-US" sz="1400" b="1" dirty="0">
                <a:solidFill>
                  <a:srgbClr val="00B050"/>
                </a:solidFill>
              </a:rPr>
              <a:t>ls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–l</a:t>
            </a:r>
            <a:r>
              <a:rPr lang="en-US" sz="1400" dirty="0"/>
              <a:t>;</a:t>
            </a:r>
          </a:p>
          <a:p>
            <a:endParaRPr lang="en-US" sz="1600" dirty="0"/>
          </a:p>
          <a:p>
            <a:r>
              <a:rPr lang="en-US" sz="1600" b="1" dirty="0"/>
              <a:t>7.     User and Group Management: </a:t>
            </a:r>
            <a:r>
              <a:rPr lang="en-US" sz="1400" dirty="0"/>
              <a:t>Write a script that: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Creates a user </a:t>
            </a:r>
            <a:r>
              <a:rPr lang="en-US" sz="1400" b="1" dirty="0"/>
              <a:t>labuser</a:t>
            </a:r>
            <a:r>
              <a:rPr lang="en-US" sz="1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Adds </a:t>
            </a:r>
            <a:r>
              <a:rPr lang="en-US" sz="1400" b="1" dirty="0"/>
              <a:t>labuser</a:t>
            </a:r>
            <a:r>
              <a:rPr lang="en-US" sz="1400" dirty="0"/>
              <a:t> to a group called </a:t>
            </a:r>
            <a:r>
              <a:rPr lang="en-US" sz="1400" b="1" dirty="0"/>
              <a:t>labgroup</a:t>
            </a:r>
            <a:r>
              <a:rPr lang="en-US" sz="1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Creates a home directory </a:t>
            </a:r>
            <a:r>
              <a:rPr lang="en-US" sz="1400" b="1" dirty="0"/>
              <a:t>/home/labuser_dir</a:t>
            </a:r>
            <a:r>
              <a:rPr lang="en-US" sz="1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Sets appropriate permissions for the </a:t>
            </a:r>
            <a:r>
              <a:rPr lang="en-US" sz="1400" b="1" dirty="0"/>
              <a:t>home</a:t>
            </a:r>
            <a:r>
              <a:rPr lang="en-US" sz="1400" dirty="0"/>
              <a:t> directory;</a:t>
            </a:r>
          </a:p>
          <a:p>
            <a:endParaRPr lang="en-US" sz="1400" dirty="0"/>
          </a:p>
          <a:p>
            <a:r>
              <a:rPr lang="en-US" sz="1600" b="1" dirty="0"/>
              <a:t>8.     Group Ownership and Permissions: </a:t>
            </a:r>
            <a:r>
              <a:rPr lang="en-US" sz="1400" dirty="0"/>
              <a:t>Write a script that: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Creates a new group called </a:t>
            </a:r>
            <a:r>
              <a:rPr lang="en-US" sz="1400" b="1" dirty="0"/>
              <a:t>projectgroup</a:t>
            </a:r>
            <a:r>
              <a:rPr lang="en-US" sz="1400" dirty="0"/>
              <a:t> and creates a new user called </a:t>
            </a:r>
            <a:r>
              <a:rPr lang="en-US" sz="1400" b="1" dirty="0"/>
              <a:t>devuser</a:t>
            </a:r>
            <a:r>
              <a:rPr lang="en-US" sz="1400" dirty="0"/>
              <a:t> and adds them to </a:t>
            </a:r>
            <a:r>
              <a:rPr lang="en-US" sz="1400" b="1" dirty="0"/>
              <a:t>projectgroup</a:t>
            </a:r>
            <a:r>
              <a:rPr lang="en-US" sz="1400" dirty="0"/>
              <a:t>. Create a directory called </a:t>
            </a:r>
            <a:r>
              <a:rPr lang="en-US" sz="1400" b="1" dirty="0"/>
              <a:t>/opt/shared_project</a:t>
            </a:r>
            <a:r>
              <a:rPr lang="en-US" sz="1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Changes the group ownership of </a:t>
            </a:r>
            <a:r>
              <a:rPr lang="en-US" sz="1400" b="1" dirty="0"/>
              <a:t>/opt/shared_project </a:t>
            </a:r>
            <a:r>
              <a:rPr lang="en-US" sz="1400" dirty="0"/>
              <a:t>to </a:t>
            </a:r>
            <a:r>
              <a:rPr lang="en-US" sz="1400" b="1" dirty="0"/>
              <a:t>projectgroup</a:t>
            </a:r>
            <a:r>
              <a:rPr lang="en-US" sz="1400" dirty="0"/>
              <a:t> using: </a:t>
            </a:r>
            <a:r>
              <a:rPr lang="en-US" sz="1400" b="1" dirty="0">
                <a:solidFill>
                  <a:srgbClr val="00B050"/>
                </a:solidFill>
              </a:rPr>
              <a:t>chgrp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Grants read, write and execute permissions to the group using </a:t>
            </a:r>
            <a:r>
              <a:rPr lang="en-US" sz="1400" b="1" dirty="0">
                <a:solidFill>
                  <a:srgbClr val="00B050"/>
                </a:solidFill>
              </a:rPr>
              <a:t>chmod</a:t>
            </a:r>
            <a:r>
              <a:rPr lang="en-US" sz="1400" dirty="0"/>
              <a:t>. Verify after this also the permissions using </a:t>
            </a:r>
            <a:r>
              <a:rPr lang="en-US" sz="1400" b="1" dirty="0">
                <a:solidFill>
                  <a:srgbClr val="00B050"/>
                </a:solidFill>
              </a:rPr>
              <a:t>ls </a:t>
            </a:r>
            <a:r>
              <a:rPr lang="en-US" sz="1400" b="1" dirty="0">
                <a:solidFill>
                  <a:srgbClr val="FF0000"/>
                </a:solidFill>
              </a:rPr>
              <a:t>–ld </a:t>
            </a:r>
            <a:r>
              <a:rPr lang="en-US" sz="1400" b="1" dirty="0"/>
              <a:t>/opt/shared_project</a:t>
            </a:r>
            <a:r>
              <a:rPr lang="en-US" sz="1400" dirty="0"/>
              <a:t>;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11112-B8F0-2366-B9E7-AC970D807940}"/>
              </a:ext>
            </a:extLst>
          </p:cNvPr>
          <p:cNvSpPr txBox="1"/>
          <p:nvPr/>
        </p:nvSpPr>
        <p:spPr>
          <a:xfrm>
            <a:off x="6325546" y="3550920"/>
            <a:ext cx="26923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srgbClr val="114374"/>
                </a:solidFill>
              </a:rPr>
              <a:t>Expected result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: 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rgbClr val="114374"/>
              </a:solidFill>
              <a:effectLst/>
            </a:endParaRPr>
          </a:p>
          <a:p>
            <a:r>
              <a:rPr lang="en-US" sz="1400" dirty="0">
                <a:solidFill>
                  <a:srgbClr val="114374"/>
                </a:solidFill>
              </a:rPr>
              <a:t>The directory should be accessible and writable for member of projectgroup, but not for other users.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E68EA-46BC-5590-3447-69EFB0843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591" y="6053557"/>
            <a:ext cx="1257409" cy="8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9749C34-4A4D-F697-871F-62DD5E326D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 20 min</a:t>
            </a:r>
          </a:p>
        </p:txBody>
      </p:sp>
      <p:sp>
        <p:nvSpPr>
          <p:cNvPr id="2" name="Textfeld 22">
            <a:extLst>
              <a:ext uri="{FF2B5EF4-FFF2-40B4-BE49-F238E27FC236}">
                <a16:creationId xmlns:a16="http://schemas.microsoft.com/office/drawing/2014/main" id="{53445F11-8CC4-5723-8C80-5FF86B5A84AF}"/>
              </a:ext>
            </a:extLst>
          </p:cNvPr>
          <p:cNvSpPr txBox="1">
            <a:spLocks noChangeAspect="1"/>
          </p:cNvSpPr>
          <p:nvPr/>
        </p:nvSpPr>
        <p:spPr>
          <a:xfrm>
            <a:off x="3593953" y="165212"/>
            <a:ext cx="5463186" cy="493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lvl="1" algn="ctr">
              <a:lnSpc>
                <a:spcPct val="120000"/>
              </a:lnSpc>
              <a:spcBef>
                <a:spcPts val="600"/>
              </a:spcBef>
            </a:pPr>
            <a:r>
              <a:rPr lang="en-US" sz="1600" b="1" dirty="0">
                <a:latin typeface="Arial Black" panose="020B0A04020102020204" pitchFamily="34" charset="0"/>
                <a:cs typeface="Segoe UI" panose="020B0502040204020203" pitchFamily="34" charset="0"/>
              </a:rPr>
              <a:t>Recap Exercises for Shell Scripting (Lab4)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F6072-1263-8D79-9A90-15009B741BFC}"/>
              </a:ext>
            </a:extLst>
          </p:cNvPr>
          <p:cNvSpPr txBox="1"/>
          <p:nvPr/>
        </p:nvSpPr>
        <p:spPr>
          <a:xfrm>
            <a:off x="1" y="823911"/>
            <a:ext cx="59639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9"/>
            </a:pPr>
            <a:r>
              <a:rPr lang="en-US" sz="1600" b="1" dirty="0"/>
              <a:t>File ownership and Access Control: </a:t>
            </a:r>
          </a:p>
          <a:p>
            <a:pPr lvl="1"/>
            <a:r>
              <a:rPr lang="en-US" sz="1400" dirty="0"/>
              <a:t>Write a script that: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Creates a directory called </a:t>
            </a:r>
            <a:r>
              <a:rPr lang="en-US" sz="1400" b="1" dirty="0"/>
              <a:t>secure-files</a:t>
            </a:r>
            <a:r>
              <a:rPr lang="en-US" sz="1400" dirty="0"/>
              <a:t> in the current user’s home directory. Inside it, creates a file called </a:t>
            </a:r>
            <a:r>
              <a:rPr lang="en-US" sz="1400" b="1" dirty="0"/>
              <a:t>confidential.txt</a:t>
            </a:r>
            <a:r>
              <a:rPr lang="en-US" sz="14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Changes ownership of </a:t>
            </a:r>
            <a:r>
              <a:rPr lang="en-US" sz="1400" b="1" dirty="0"/>
              <a:t>confidential.txt</a:t>
            </a:r>
            <a:r>
              <a:rPr lang="en-US" sz="1400" dirty="0"/>
              <a:t> to another user (ex: </a:t>
            </a:r>
            <a:r>
              <a:rPr lang="en-US" sz="1400" b="1" dirty="0"/>
              <a:t>labuser</a:t>
            </a:r>
            <a:r>
              <a:rPr lang="en-US" sz="1400" dirty="0"/>
              <a:t>) using </a:t>
            </a:r>
            <a:r>
              <a:rPr lang="en-US" sz="1400" b="1" dirty="0">
                <a:solidFill>
                  <a:srgbClr val="00B050"/>
                </a:solidFill>
              </a:rPr>
              <a:t>chown</a:t>
            </a:r>
            <a:r>
              <a:rPr lang="en-US" sz="14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Removes all permissions for other on </a:t>
            </a:r>
            <a:r>
              <a:rPr lang="en-US" sz="1400" b="1" dirty="0"/>
              <a:t>confidential.txt </a:t>
            </a:r>
            <a:r>
              <a:rPr lang="en-US" sz="1400" dirty="0"/>
              <a:t>using </a:t>
            </a:r>
            <a:r>
              <a:rPr lang="en-US" sz="1400" b="1" dirty="0">
                <a:solidFill>
                  <a:srgbClr val="00B050"/>
                </a:solidFill>
              </a:rPr>
              <a:t>chmod</a:t>
            </a:r>
            <a:r>
              <a:rPr lang="en-US" sz="14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Verifies permissions using </a:t>
            </a:r>
            <a:r>
              <a:rPr lang="en-US" sz="1400" b="1" dirty="0">
                <a:solidFill>
                  <a:srgbClr val="00B050"/>
                </a:solidFill>
              </a:rPr>
              <a:t>ls </a:t>
            </a:r>
            <a:r>
              <a:rPr lang="en-US" sz="1400" b="1" dirty="0">
                <a:solidFill>
                  <a:srgbClr val="FF0000"/>
                </a:solidFill>
              </a:rPr>
              <a:t>–l</a:t>
            </a:r>
            <a:r>
              <a:rPr lang="en-US" sz="14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AutoNum type="arabicPeriod" startAt="9"/>
            </a:pPr>
            <a:r>
              <a:rPr lang="en-US" sz="1600" b="1" dirty="0"/>
              <a:t> Bonus: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script that accepts a directory name as input and compresses it into a </a:t>
            </a:r>
            <a:r>
              <a:rPr lang="en-US" sz="1400" b="1" dirty="0"/>
              <a:t>.</a:t>
            </a:r>
            <a:r>
              <a:rPr lang="en-US" sz="1400" b="1" dirty="0">
                <a:solidFill>
                  <a:srgbClr val="00B050"/>
                </a:solidFill>
              </a:rPr>
              <a:t>tar.</a:t>
            </a:r>
            <a:r>
              <a:rPr lang="en-US" sz="1400" b="1" dirty="0"/>
              <a:t>gz </a:t>
            </a:r>
            <a:r>
              <a:rPr lang="en-US" sz="1400" dirty="0"/>
              <a:t>archive;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script that </a:t>
            </a:r>
            <a:r>
              <a:rPr lang="en-US" sz="1400" b="1" dirty="0"/>
              <a:t>lists all running processes </a:t>
            </a:r>
            <a:r>
              <a:rPr lang="en-US" sz="1400" dirty="0"/>
              <a:t>of a given user and allows the user to </a:t>
            </a:r>
            <a:r>
              <a:rPr lang="en-US" sz="1400" b="1" dirty="0">
                <a:solidFill>
                  <a:srgbClr val="00B050"/>
                </a:solidFill>
              </a:rPr>
              <a:t>kill</a:t>
            </a:r>
            <a:r>
              <a:rPr lang="en-US" sz="1400" dirty="0"/>
              <a:t> </a:t>
            </a:r>
            <a:r>
              <a:rPr lang="en-US" sz="1400" b="1" dirty="0"/>
              <a:t>a selected process</a:t>
            </a:r>
            <a:r>
              <a:rPr lang="en-US" sz="14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11112-B8F0-2366-B9E7-AC970D807940}"/>
              </a:ext>
            </a:extLst>
          </p:cNvPr>
          <p:cNvSpPr txBox="1"/>
          <p:nvPr/>
        </p:nvSpPr>
        <p:spPr>
          <a:xfrm>
            <a:off x="6364740" y="989124"/>
            <a:ext cx="26923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srgbClr val="114374"/>
                </a:solidFill>
              </a:rPr>
              <a:t>Expected result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114374"/>
                </a:solidFill>
                <a:effectLst/>
              </a:rPr>
              <a:t>: 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rgbClr val="114374"/>
              </a:solidFill>
              <a:effectLst/>
            </a:endParaRPr>
          </a:p>
          <a:p>
            <a:r>
              <a:rPr lang="en-US" sz="1400" dirty="0">
                <a:solidFill>
                  <a:srgbClr val="114374"/>
                </a:solidFill>
              </a:rPr>
              <a:t>Only </a:t>
            </a:r>
            <a:r>
              <a:rPr lang="en-US" sz="1400" b="1" dirty="0">
                <a:solidFill>
                  <a:srgbClr val="114374"/>
                </a:solidFill>
              </a:rPr>
              <a:t>labuser</a:t>
            </a:r>
            <a:r>
              <a:rPr lang="en-US" sz="1400" dirty="0">
                <a:solidFill>
                  <a:srgbClr val="114374"/>
                </a:solidFill>
              </a:rPr>
              <a:t> and the </a:t>
            </a:r>
            <a:r>
              <a:rPr lang="en-US" sz="1400" b="1" dirty="0">
                <a:solidFill>
                  <a:srgbClr val="114374"/>
                </a:solidFill>
              </a:rPr>
              <a:t>owner</a:t>
            </a:r>
            <a:r>
              <a:rPr lang="en-US" sz="1400" dirty="0">
                <a:solidFill>
                  <a:srgbClr val="114374"/>
                </a:solidFill>
              </a:rPr>
              <a:t> can access the file, and </a:t>
            </a:r>
            <a:r>
              <a:rPr lang="en-US" sz="1400" b="1" dirty="0">
                <a:solidFill>
                  <a:srgbClr val="114374"/>
                </a:solidFill>
              </a:rPr>
              <a:t>others</a:t>
            </a:r>
            <a:r>
              <a:rPr lang="en-US" sz="1400" dirty="0">
                <a:solidFill>
                  <a:srgbClr val="114374"/>
                </a:solidFill>
              </a:rPr>
              <a:t> are completely restricted.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946EC-7836-22EF-0E8B-C8230C96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591" y="6045663"/>
            <a:ext cx="1257409" cy="8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45660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cu continut text">
  <a:themeElements>
    <a:clrScheme name="CSThemeColors">
      <a:dk1>
        <a:srgbClr val="004174"/>
      </a:dk1>
      <a:lt1>
        <a:sysClr val="window" lastClr="FFFFFF"/>
      </a:lt1>
      <a:dk2>
        <a:srgbClr val="004174"/>
      </a:dk2>
      <a:lt2>
        <a:srgbClr val="F5E1BE"/>
      </a:lt2>
      <a:accent1>
        <a:srgbClr val="004174"/>
      </a:accent1>
      <a:accent2>
        <a:srgbClr val="F5E1BE"/>
      </a:accent2>
      <a:accent3>
        <a:srgbClr val="004174"/>
      </a:accent3>
      <a:accent4>
        <a:srgbClr val="F5E1BE"/>
      </a:accent4>
      <a:accent5>
        <a:srgbClr val="004174"/>
      </a:accent5>
      <a:accent6>
        <a:srgbClr val="F5E1BE"/>
      </a:accent6>
      <a:hlink>
        <a:srgbClr val="004174"/>
      </a:hlink>
      <a:folHlink>
        <a:srgbClr val="F5E1BE"/>
      </a:folHlink>
    </a:clrScheme>
    <a:fontScheme name="CSThemeFonts">
      <a:majorFont>
        <a:latin typeface="Oswald Regular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ecfacbe-31ad-493b-8038-696ca31d2afe}" enabled="1" method="Privileged" siteId="{763b2760-45c5-46d3-883e-29705bba49b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4850</Words>
  <Application>Microsoft Office PowerPoint</Application>
  <PresentationFormat>On-screen Show (4:3)</PresentationFormat>
  <Paragraphs>521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Consolas</vt:lpstr>
      <vt:lpstr>Courier New</vt:lpstr>
      <vt:lpstr>Lato</vt:lpstr>
      <vt:lpstr>Oswald Regular</vt:lpstr>
      <vt:lpstr>Slide cu continut text</vt:lpstr>
      <vt:lpstr>Unix utilities – Lab.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DIANA-FLORINA SOTROPA</dc:creator>
  <cp:lastModifiedBy>Diana Horincar</cp:lastModifiedBy>
  <cp:revision>465</cp:revision>
  <dcterms:created xsi:type="dcterms:W3CDTF">2021-11-02T13:21:59Z</dcterms:created>
  <dcterms:modified xsi:type="dcterms:W3CDTF">2025-03-30T16:27:23Z</dcterms:modified>
</cp:coreProperties>
</file>